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Ex1.xml" ContentType="application/vnd.ms-office.chartex+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3C8F"/>
    <a:srgbClr val="F73CB9"/>
    <a:srgbClr val="8F02C5"/>
    <a:srgbClr val="D510EB"/>
    <a:srgbClr val="A900EF"/>
    <a:srgbClr val="5E01A7"/>
    <a:srgbClr val="9700F8"/>
    <a:srgbClr val="4400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50" d="100"/>
          <a:sy n="50" d="100"/>
        </p:scale>
        <p:origin x="1891" y="9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Microsoft_Excel_Worksheet.xlsx"/></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Sheet1!$A$2:$A$5</cx:f>
        <cx:lvl ptCount="4">
          <cx:pt idx="0">Q1</cx:pt>
          <cx:pt idx="1">Q2</cx:pt>
          <cx:pt idx="2">Q3</cx:pt>
          <cx:pt idx="3">Q4</cx:pt>
        </cx:lvl>
      </cx:strDim>
      <cx:numDim type="val">
        <cx:f>Sheet1!$B$2:$B$5</cx:f>
        <cx:lvl ptCount="4" formatCode="0">
          <cx:pt idx="0">107655.66666666667</cx:pt>
          <cx:pt idx="1">322967</cx:pt>
          <cx:pt idx="2">645934</cx:pt>
          <cx:pt idx="3">968901</cx:pt>
        </cx:lvl>
      </cx:numDim>
    </cx:data>
  </cx:chartData>
  <cx:chart>
    <cx:plotArea>
      <cx:plotAreaRegion>
        <cx:series layoutId="waterfall" uniqueId="{9F93BF9E-2FA0-4D5F-8C8A-788B1BA3AA99}">
          <cx:tx>
            <cx:txData>
              <cx:f>Sheet1!$B$1</cx:f>
              <cx:v>Sales</cx:v>
            </cx:txData>
          </cx:tx>
          <cx:dataPt idx="3">
            <cx:spPr>
              <a:solidFill>
                <a:srgbClr val="7030A0"/>
              </a:solidFill>
            </cx:spPr>
          </cx:dataPt>
          <cx:dataLabels>
            <cx:txPr>
              <a:bodyPr spcFirstLastPara="1" vertOverflow="ellipsis" horzOverflow="overflow" wrap="square" lIns="0" tIns="0" rIns="0" bIns="0" anchor="ctr" anchorCtr="1"/>
              <a:lstStyle/>
              <a:p>
                <a:pPr algn="ctr" rtl="0">
                  <a:defRPr sz="1200">
                    <a:latin typeface="Cambria" panose="02040503050406030204" pitchFamily="18" charset="0"/>
                    <a:ea typeface="Cambria" panose="02040503050406030204" pitchFamily="18" charset="0"/>
                    <a:cs typeface="Cambria" panose="02040503050406030204" pitchFamily="18" charset="0"/>
                  </a:defRPr>
                </a:pPr>
                <a:endParaRPr lang="en-US" sz="1200" b="0" i="0" u="none" strike="noStrike" baseline="0">
                  <a:solidFill>
                    <a:prstClr val="black">
                      <a:lumMod val="65000"/>
                      <a:lumOff val="35000"/>
                    </a:prstClr>
                  </a:solidFill>
                  <a:latin typeface="Cambria" panose="02040503050406030204" pitchFamily="18" charset="0"/>
                  <a:ea typeface="Cambria" panose="02040503050406030204" pitchFamily="18" charset="0"/>
                </a:endParaRPr>
              </a:p>
            </cx:txPr>
            <cx:visibility seriesName="0" categoryName="0" value="1"/>
          </cx:dataLabels>
          <cx:dataId val="0"/>
          <cx:layoutPr>
            <cx:subtotals>
              <cx:idx val="0"/>
            </cx:subtotals>
          </cx:layoutPr>
        </cx:series>
      </cx:plotAreaRegion>
      <cx:axis id="0">
        <cx:catScaling gapWidth="0.5"/>
        <cx:tickLabels/>
        <cx:txPr>
          <a:bodyPr spcFirstLastPara="1" vertOverflow="ellipsis" horzOverflow="overflow" wrap="square" lIns="0" tIns="0" rIns="0" bIns="0" anchor="ctr" anchorCtr="1"/>
          <a:lstStyle/>
          <a:p>
            <a:pPr algn="ctr" rtl="0">
              <a:defRPr sz="1200">
                <a:latin typeface="Cambria" panose="02040503050406030204" pitchFamily="18" charset="0"/>
                <a:ea typeface="Cambria" panose="02040503050406030204" pitchFamily="18" charset="0"/>
                <a:cs typeface="Cambria" panose="02040503050406030204" pitchFamily="18" charset="0"/>
              </a:defRPr>
            </a:pPr>
            <a:endParaRPr lang="en-US" sz="1200" b="0" i="0" u="none" strike="noStrike" baseline="0">
              <a:solidFill>
                <a:prstClr val="black">
                  <a:lumMod val="65000"/>
                  <a:lumOff val="35000"/>
                </a:prstClr>
              </a:solidFill>
              <a:latin typeface="Cambria" panose="02040503050406030204" pitchFamily="18" charset="0"/>
              <a:ea typeface="Cambria" panose="02040503050406030204" pitchFamily="18" charset="0"/>
            </a:endParaRPr>
          </a:p>
        </cx:txPr>
      </cx:axis>
      <cx:axis id="1" hidden="1">
        <cx:valScaling/>
        <cx:tickLabels/>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media/image1.jpg>
</file>

<file path=ppt/media/image10.png>
</file>

<file path=ppt/media/image2.jpeg>
</file>

<file path=ppt/media/image3.jpeg>
</file>

<file path=ppt/media/image4.jp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8A24D-63DE-4D46-A8B9-C45FC6F69E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70DD159-0465-4269-B3D1-2383E91CB1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C58B445-BCB3-4B51-81DE-0E6A863C3F90}"/>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5" name="Footer Placeholder 4">
            <a:extLst>
              <a:ext uri="{FF2B5EF4-FFF2-40B4-BE49-F238E27FC236}">
                <a16:creationId xmlns:a16="http://schemas.microsoft.com/office/drawing/2014/main" id="{3DED5971-8A59-4722-AAB9-31A801DF259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B24945-A5EA-434F-A5CD-DEAEA7ABFDC4}"/>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27812370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F6E47-B280-4E84-B4BE-0D4ED2659F4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E16C13B-6F31-4F1B-8BB5-1C31D3803F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9291ED5-D0B4-4A8E-86D1-04E325E29C34}"/>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5" name="Footer Placeholder 4">
            <a:extLst>
              <a:ext uri="{FF2B5EF4-FFF2-40B4-BE49-F238E27FC236}">
                <a16:creationId xmlns:a16="http://schemas.microsoft.com/office/drawing/2014/main" id="{4D5242D7-CEC7-4A04-9C43-B874D115D7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750C19-41C9-445B-BE38-E69AD9E136B0}"/>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1934808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F89272-3CDE-454D-9AE8-81A0EFA061F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1761621-275F-44B6-8565-385C19BCBE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FCBC9F-B7F1-4F13-B8A0-7BA42D17ED8D}"/>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5" name="Footer Placeholder 4">
            <a:extLst>
              <a:ext uri="{FF2B5EF4-FFF2-40B4-BE49-F238E27FC236}">
                <a16:creationId xmlns:a16="http://schemas.microsoft.com/office/drawing/2014/main" id="{1E46AB2F-3623-47EE-8BE6-488691E951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EF98E4A-5E7A-4092-ABEB-9A658D0D91DA}"/>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1071818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B2C56-BB17-4BE0-A21B-68366BC9ADF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AA9E40A-C177-4C25-8BC1-1A32D4A9857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909BD3-30FC-4857-84FF-C04AB8CEFD51}"/>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5" name="Footer Placeholder 4">
            <a:extLst>
              <a:ext uri="{FF2B5EF4-FFF2-40B4-BE49-F238E27FC236}">
                <a16:creationId xmlns:a16="http://schemas.microsoft.com/office/drawing/2014/main" id="{A2E04ED4-BBA3-4627-ACEC-458E1C620E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683B6D-B58D-435F-A179-F59E8EFD6BF5}"/>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75232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7E28C-B892-4D0B-9858-DA71E9DA9B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32DD222-AF7E-4F9B-B71C-1C9ADD09BE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506318-A60F-487F-87EE-43D4158E2C2E}"/>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5" name="Footer Placeholder 4">
            <a:extLst>
              <a:ext uri="{FF2B5EF4-FFF2-40B4-BE49-F238E27FC236}">
                <a16:creationId xmlns:a16="http://schemas.microsoft.com/office/drawing/2014/main" id="{7FE0D729-E850-41E9-B0EE-7DEC1A6982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4A3395-13D6-4D58-931F-E36E144D8047}"/>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3897246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02245-0899-4EC8-B727-AD59B4A63FE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770E179-D349-454B-944E-2F5D3A3CCA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19B2F35-9401-45A3-A9FB-5301D82EF5A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ABCD268-E952-45A7-9289-EC8DD41F2695}"/>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6" name="Footer Placeholder 5">
            <a:extLst>
              <a:ext uri="{FF2B5EF4-FFF2-40B4-BE49-F238E27FC236}">
                <a16:creationId xmlns:a16="http://schemas.microsoft.com/office/drawing/2014/main" id="{12E57AA2-7D0C-4E64-8411-CFECC9FA04D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BBFE202-7267-45F4-B814-5F3458E5E2A0}"/>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3894954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D6BD4-5F38-47C4-9A69-68FACA9953A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0EA2688-3DEA-4C21-A45B-CEA1A64021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5B0DEE-E71D-4EF8-9795-021FA78246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6F9F62F-22BD-4535-B12E-824990BAB5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5F5A4E-0651-4E1C-81C2-38D6BCD17E5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F927065-254D-49BE-92DE-819778F18ED1}"/>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8" name="Footer Placeholder 7">
            <a:extLst>
              <a:ext uri="{FF2B5EF4-FFF2-40B4-BE49-F238E27FC236}">
                <a16:creationId xmlns:a16="http://schemas.microsoft.com/office/drawing/2014/main" id="{11DB8E11-0A76-402A-80D0-F5DBB5F6C5B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A2B270E-65BB-4713-B303-4E0A3A9C5ECD}"/>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3784696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63660-325A-4268-A3F7-6F06B1829F2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F73F17D-BEC5-4603-8BA7-6D445CE82CFF}"/>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4" name="Footer Placeholder 3">
            <a:extLst>
              <a:ext uri="{FF2B5EF4-FFF2-40B4-BE49-F238E27FC236}">
                <a16:creationId xmlns:a16="http://schemas.microsoft.com/office/drawing/2014/main" id="{B19512AA-CA40-417E-B354-7404AA683FB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FBDCC6C-0C39-460E-B932-DD8F3713E2A0}"/>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2502807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4E517E-F0B5-48CB-8EE0-9E658BCE33D3}"/>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3" name="Footer Placeholder 2">
            <a:extLst>
              <a:ext uri="{FF2B5EF4-FFF2-40B4-BE49-F238E27FC236}">
                <a16:creationId xmlns:a16="http://schemas.microsoft.com/office/drawing/2014/main" id="{573D4150-ABA9-47E8-AF58-5E2303EAF7E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3CF0AED-664D-475F-9D01-15207FC2658E}"/>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28313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F3636-B065-41E1-BAD3-EEF217E6CE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786B363-0E67-4779-8267-FF4AE51D55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25DD65C-34DC-4F29-B31E-7457DCD950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969650-600E-48DA-969B-1DD47E92A935}"/>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6" name="Footer Placeholder 5">
            <a:extLst>
              <a:ext uri="{FF2B5EF4-FFF2-40B4-BE49-F238E27FC236}">
                <a16:creationId xmlns:a16="http://schemas.microsoft.com/office/drawing/2014/main" id="{76D31CD1-47A2-4F0F-B6D4-3C3F10E772C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7D656D9-FAAA-4532-A2BA-06B9E4A61522}"/>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2471652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28AD1-5FE1-4E97-A170-D988739034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DEDDD71-1157-432B-A317-CEC208CB00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ADC47DF-2C59-4C6C-9F7E-97D88FF2D5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957271-3650-4815-AA7D-C63F6582D372}"/>
              </a:ext>
            </a:extLst>
          </p:cNvPr>
          <p:cNvSpPr>
            <a:spLocks noGrp="1"/>
          </p:cNvSpPr>
          <p:nvPr>
            <p:ph type="dt" sz="half" idx="10"/>
          </p:nvPr>
        </p:nvSpPr>
        <p:spPr/>
        <p:txBody>
          <a:bodyPr/>
          <a:lstStyle/>
          <a:p>
            <a:fld id="{C97A17EC-1CCF-46FE-A4D7-536808D8BF1A}" type="datetimeFigureOut">
              <a:rPr lang="en-IN" smtClean="0"/>
              <a:t>30-01-2024</a:t>
            </a:fld>
            <a:endParaRPr lang="en-IN"/>
          </a:p>
        </p:txBody>
      </p:sp>
      <p:sp>
        <p:nvSpPr>
          <p:cNvPr id="6" name="Footer Placeholder 5">
            <a:extLst>
              <a:ext uri="{FF2B5EF4-FFF2-40B4-BE49-F238E27FC236}">
                <a16:creationId xmlns:a16="http://schemas.microsoft.com/office/drawing/2014/main" id="{61C7168D-CC47-4A3D-B575-DBD3EA8CBA4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BB01A9B-32E2-429E-8388-BE8B7743F2CB}"/>
              </a:ext>
            </a:extLst>
          </p:cNvPr>
          <p:cNvSpPr>
            <a:spLocks noGrp="1"/>
          </p:cNvSpPr>
          <p:nvPr>
            <p:ph type="sldNum" sz="quarter" idx="12"/>
          </p:nvPr>
        </p:nvSpPr>
        <p:spPr/>
        <p:txBody>
          <a:bodyPr/>
          <a:lstStyle/>
          <a:p>
            <a:fld id="{A35BC810-EB88-448F-A34B-2812FB6D3128}" type="slidenum">
              <a:rPr lang="en-IN" smtClean="0"/>
              <a:t>‹#›</a:t>
            </a:fld>
            <a:endParaRPr lang="en-IN"/>
          </a:p>
        </p:txBody>
      </p:sp>
    </p:spTree>
    <p:extLst>
      <p:ext uri="{BB962C8B-B14F-4D97-AF65-F5344CB8AC3E}">
        <p14:creationId xmlns:p14="http://schemas.microsoft.com/office/powerpoint/2010/main" val="33034593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DB5FCD-A492-41D2-AB7A-CF84D713AB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71B35AB-11C9-4D19-A9F4-BBEA0CA1BD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BF8179-ABD3-4031-B069-8961B63C6A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7A17EC-1CCF-46FE-A4D7-536808D8BF1A}" type="datetimeFigureOut">
              <a:rPr lang="en-IN" smtClean="0"/>
              <a:t>30-01-2024</a:t>
            </a:fld>
            <a:endParaRPr lang="en-IN"/>
          </a:p>
        </p:txBody>
      </p:sp>
      <p:sp>
        <p:nvSpPr>
          <p:cNvPr id="5" name="Footer Placeholder 4">
            <a:extLst>
              <a:ext uri="{FF2B5EF4-FFF2-40B4-BE49-F238E27FC236}">
                <a16:creationId xmlns:a16="http://schemas.microsoft.com/office/drawing/2014/main" id="{CF5257B0-E1B2-4364-974D-F431174FB7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EE3B797-825C-407D-AB87-FCA4FEBF19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5BC810-EB88-448F-A34B-2812FB6D3128}" type="slidenum">
              <a:rPr lang="en-IN" smtClean="0"/>
              <a:t>‹#›</a:t>
            </a:fld>
            <a:endParaRPr lang="en-IN"/>
          </a:p>
        </p:txBody>
      </p:sp>
    </p:spTree>
    <p:extLst>
      <p:ext uri="{BB962C8B-B14F-4D97-AF65-F5344CB8AC3E}">
        <p14:creationId xmlns:p14="http://schemas.microsoft.com/office/powerpoint/2010/main" val="30296006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4/relationships/chartEx" Target="../charts/chartEx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hyperlink" Target="https://github.com/Sayanjoy2" TargetMode="External"/><Relationship Id="rId5" Type="http://schemas.openxmlformats.org/officeDocument/2006/relationships/image" Target="../media/image9.sv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5BBF025-9D08-4255-84DF-6526BB23D9DE}"/>
              </a:ext>
            </a:extLst>
          </p:cNvPr>
          <p:cNvPicPr>
            <a:picLocks noChangeAspect="1"/>
          </p:cNvPicPr>
          <p:nvPr/>
        </p:nvPicPr>
        <p:blipFill rotWithShape="1">
          <a:blip r:embed="rId2">
            <a:extLst>
              <a:ext uri="{28A0092B-C50C-407E-A947-70E740481C1C}">
                <a14:useLocalDpi xmlns:a14="http://schemas.microsoft.com/office/drawing/2010/main" val="0"/>
              </a:ext>
            </a:extLst>
          </a:blip>
          <a:srcRect l="7576" r="19867" b="3058"/>
          <a:stretch/>
        </p:blipFill>
        <p:spPr>
          <a:xfrm>
            <a:off x="0" y="0"/>
            <a:ext cx="12192000" cy="6882901"/>
          </a:xfrm>
          <a:prstGeom prst="rect">
            <a:avLst/>
          </a:prstGeom>
        </p:spPr>
      </p:pic>
      <p:sp>
        <p:nvSpPr>
          <p:cNvPr id="6" name="Rectangle 5">
            <a:extLst>
              <a:ext uri="{FF2B5EF4-FFF2-40B4-BE49-F238E27FC236}">
                <a16:creationId xmlns:a16="http://schemas.microsoft.com/office/drawing/2014/main" id="{E1748376-1C57-4988-B72E-E20353086610}"/>
              </a:ext>
            </a:extLst>
          </p:cNvPr>
          <p:cNvSpPr/>
          <p:nvPr/>
        </p:nvSpPr>
        <p:spPr>
          <a:xfrm>
            <a:off x="0" y="0"/>
            <a:ext cx="12192000" cy="6858000"/>
          </a:xfrm>
          <a:prstGeom prst="rect">
            <a:avLst/>
          </a:prstGeom>
          <a:solidFill>
            <a:schemeClr val="tx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F673CF33-BACD-4B7A-A6C1-83C242E86B4A}"/>
              </a:ext>
            </a:extLst>
          </p:cNvPr>
          <p:cNvSpPr txBox="1"/>
          <p:nvPr/>
        </p:nvSpPr>
        <p:spPr>
          <a:xfrm>
            <a:off x="341247" y="2003711"/>
            <a:ext cx="11517378" cy="1754326"/>
          </a:xfrm>
          <a:prstGeom prst="rect">
            <a:avLst/>
          </a:prstGeom>
          <a:noFill/>
        </p:spPr>
        <p:txBody>
          <a:bodyPr wrap="square" rtlCol="0">
            <a:spAutoFit/>
          </a:bodyPr>
          <a:lstStyle/>
          <a:p>
            <a:r>
              <a:rPr lang="en-US" sz="5400" dirty="0">
                <a:solidFill>
                  <a:schemeClr val="bg1"/>
                </a:solidFill>
                <a:latin typeface="Cambria" panose="02040503050406030204" pitchFamily="18" charset="0"/>
                <a:ea typeface="Cambria" panose="02040503050406030204" pitchFamily="18" charset="0"/>
              </a:rPr>
              <a:t>Supermarket Sales Inside Report: </a:t>
            </a:r>
          </a:p>
          <a:p>
            <a:r>
              <a:rPr lang="en-US" sz="5400" dirty="0">
                <a:solidFill>
                  <a:schemeClr val="bg1"/>
                </a:solidFill>
                <a:latin typeface="Cambria" panose="02040503050406030204" pitchFamily="18" charset="0"/>
                <a:ea typeface="Cambria" panose="02040503050406030204" pitchFamily="18" charset="0"/>
              </a:rPr>
              <a:t>Unveiling Performance of Quarter 1</a:t>
            </a:r>
            <a:endParaRPr lang="en-IN" sz="5400" dirty="0">
              <a:solidFill>
                <a:schemeClr val="bg1"/>
              </a:solidFill>
              <a:latin typeface="Cambria" panose="02040503050406030204" pitchFamily="18" charset="0"/>
              <a:ea typeface="Cambria" panose="02040503050406030204" pitchFamily="18" charset="0"/>
            </a:endParaRPr>
          </a:p>
        </p:txBody>
      </p:sp>
      <p:sp>
        <p:nvSpPr>
          <p:cNvPr id="10" name="TextBox 9">
            <a:extLst>
              <a:ext uri="{FF2B5EF4-FFF2-40B4-BE49-F238E27FC236}">
                <a16:creationId xmlns:a16="http://schemas.microsoft.com/office/drawing/2014/main" id="{A9E62660-4696-4D36-A910-8676B0E099D0}"/>
              </a:ext>
            </a:extLst>
          </p:cNvPr>
          <p:cNvSpPr txBox="1"/>
          <p:nvPr/>
        </p:nvSpPr>
        <p:spPr>
          <a:xfrm>
            <a:off x="342900" y="3918585"/>
            <a:ext cx="3972819" cy="477054"/>
          </a:xfrm>
          <a:prstGeom prst="rect">
            <a:avLst/>
          </a:prstGeom>
          <a:noFill/>
        </p:spPr>
        <p:txBody>
          <a:bodyPr wrap="none" rtlCol="0">
            <a:spAutoFit/>
          </a:bodyPr>
          <a:lstStyle/>
          <a:p>
            <a:r>
              <a:rPr lang="en-US" sz="2500" dirty="0">
                <a:solidFill>
                  <a:schemeClr val="bg1"/>
                </a:solidFill>
                <a:latin typeface="Cambria" panose="02040503050406030204" pitchFamily="18" charset="0"/>
                <a:ea typeface="Cambria" panose="02040503050406030204" pitchFamily="18" charset="0"/>
              </a:rPr>
              <a:t>January’2019 – March’2019</a:t>
            </a:r>
            <a:endParaRPr lang="en-IN" sz="2500" dirty="0">
              <a:solidFill>
                <a:schemeClr val="bg1"/>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111853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E3683234-26C3-4562-BA86-A4193D9B48BF}"/>
              </a:ext>
            </a:extLst>
          </p:cNvPr>
          <p:cNvPicPr>
            <a:picLocks noChangeAspect="1"/>
          </p:cNvPicPr>
          <p:nvPr/>
        </p:nvPicPr>
        <p:blipFill rotWithShape="1">
          <a:blip r:embed="rId2">
            <a:extLst>
              <a:ext uri="{28A0092B-C50C-407E-A947-70E740481C1C}">
                <a14:useLocalDpi xmlns:a14="http://schemas.microsoft.com/office/drawing/2010/main" val="0"/>
              </a:ext>
            </a:extLst>
          </a:blip>
          <a:srcRect r="4965" b="19422"/>
          <a:stretch/>
        </p:blipFill>
        <p:spPr>
          <a:xfrm>
            <a:off x="0" y="-1"/>
            <a:ext cx="12192000" cy="6858001"/>
          </a:xfrm>
          <a:prstGeom prst="rect">
            <a:avLst/>
          </a:prstGeom>
        </p:spPr>
      </p:pic>
      <p:sp>
        <p:nvSpPr>
          <p:cNvPr id="18" name="Rectangle 17">
            <a:extLst>
              <a:ext uri="{FF2B5EF4-FFF2-40B4-BE49-F238E27FC236}">
                <a16:creationId xmlns:a16="http://schemas.microsoft.com/office/drawing/2014/main" id="{D44D0428-E61F-46E1-8C3D-DC0FA2B1988B}"/>
              </a:ext>
            </a:extLst>
          </p:cNvPr>
          <p:cNvSpPr/>
          <p:nvPr/>
        </p:nvSpPr>
        <p:spPr>
          <a:xfrm>
            <a:off x="0" y="0"/>
            <a:ext cx="12192000" cy="6858000"/>
          </a:xfrm>
          <a:prstGeom prst="rect">
            <a:avLst/>
          </a:prstGeom>
          <a:gradFill flip="none" rotWithShape="1">
            <a:gsLst>
              <a:gs pos="36000">
                <a:schemeClr val="accent1">
                  <a:alpha val="0"/>
                  <a:lumMod val="25000"/>
                </a:schemeClr>
              </a:gs>
              <a:gs pos="100000">
                <a:schemeClr val="bg2">
                  <a:lumMod val="25000"/>
                </a:schemeClr>
              </a:gs>
            </a:gsLst>
            <a:path path="rect">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16538F0C-07DE-4E87-8EBC-674CC268B213}"/>
              </a:ext>
            </a:extLst>
          </p:cNvPr>
          <p:cNvSpPr txBox="1"/>
          <p:nvPr/>
        </p:nvSpPr>
        <p:spPr>
          <a:xfrm>
            <a:off x="341247" y="565436"/>
            <a:ext cx="11517378" cy="707886"/>
          </a:xfrm>
          <a:prstGeom prst="rect">
            <a:avLst/>
          </a:prstGeom>
          <a:noFill/>
        </p:spPr>
        <p:txBody>
          <a:bodyPr wrap="square" rtlCol="0">
            <a:spAutoFit/>
          </a:bodyPr>
          <a:lstStyle/>
          <a:p>
            <a:r>
              <a:rPr lang="en-US" sz="4000" dirty="0">
                <a:solidFill>
                  <a:schemeClr val="bg1"/>
                </a:solidFill>
                <a:latin typeface="Cambria" panose="02040503050406030204" pitchFamily="18" charset="0"/>
                <a:ea typeface="Cambria" panose="02040503050406030204" pitchFamily="18" charset="0"/>
              </a:rPr>
              <a:t>Overview of Quarter 1 Sales Report and Insights</a:t>
            </a:r>
            <a:endParaRPr lang="en-IN" sz="4000" dirty="0">
              <a:solidFill>
                <a:schemeClr val="bg1"/>
              </a:solidFill>
              <a:latin typeface="Cambria" panose="02040503050406030204" pitchFamily="18" charset="0"/>
              <a:ea typeface="Cambria" panose="02040503050406030204" pitchFamily="18" charset="0"/>
            </a:endParaRPr>
          </a:p>
        </p:txBody>
      </p:sp>
      <p:sp>
        <p:nvSpPr>
          <p:cNvPr id="25" name="TextBox 24">
            <a:extLst>
              <a:ext uri="{FF2B5EF4-FFF2-40B4-BE49-F238E27FC236}">
                <a16:creationId xmlns:a16="http://schemas.microsoft.com/office/drawing/2014/main" id="{99F77B58-6A34-49E1-859E-83890D592FBC}"/>
              </a:ext>
            </a:extLst>
          </p:cNvPr>
          <p:cNvSpPr txBox="1"/>
          <p:nvPr/>
        </p:nvSpPr>
        <p:spPr>
          <a:xfrm>
            <a:off x="339525" y="1565595"/>
            <a:ext cx="2240357" cy="477054"/>
          </a:xfrm>
          <a:prstGeom prst="rect">
            <a:avLst/>
          </a:prstGeom>
          <a:noFill/>
        </p:spPr>
        <p:txBody>
          <a:bodyPr wrap="none" rtlCol="0">
            <a:spAutoFit/>
          </a:bodyPr>
          <a:lstStyle/>
          <a:p>
            <a:pPr algn="ctr"/>
            <a:r>
              <a:rPr lang="en-US" sz="2500" b="1" dirty="0">
                <a:solidFill>
                  <a:schemeClr val="bg1"/>
                </a:solidFill>
                <a:latin typeface="Cambria" panose="02040503050406030204" pitchFamily="18" charset="0"/>
                <a:ea typeface="Cambria" panose="02040503050406030204" pitchFamily="18" charset="0"/>
              </a:rPr>
              <a:t>Achievements</a:t>
            </a:r>
            <a:endParaRPr lang="en-IN" sz="2500" b="1" dirty="0">
              <a:solidFill>
                <a:schemeClr val="bg1"/>
              </a:solidFill>
              <a:latin typeface="Cambria" panose="02040503050406030204" pitchFamily="18" charset="0"/>
              <a:ea typeface="Cambria" panose="02040503050406030204" pitchFamily="18" charset="0"/>
            </a:endParaRPr>
          </a:p>
        </p:txBody>
      </p:sp>
      <p:cxnSp>
        <p:nvCxnSpPr>
          <p:cNvPr id="27" name="Straight Connector 26">
            <a:extLst>
              <a:ext uri="{FF2B5EF4-FFF2-40B4-BE49-F238E27FC236}">
                <a16:creationId xmlns:a16="http://schemas.microsoft.com/office/drawing/2014/main" id="{D7F0930E-8D48-4ADD-A257-D7F909A73BF9}"/>
              </a:ext>
            </a:extLst>
          </p:cNvPr>
          <p:cNvCxnSpPr>
            <a:cxnSpLocks/>
          </p:cNvCxnSpPr>
          <p:nvPr/>
        </p:nvCxnSpPr>
        <p:spPr>
          <a:xfrm>
            <a:off x="355556" y="2022855"/>
            <a:ext cx="555307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93B4DBDA-EDEE-4F3F-B07C-940C46DE5FFD}"/>
              </a:ext>
            </a:extLst>
          </p:cNvPr>
          <p:cNvSpPr txBox="1"/>
          <p:nvPr/>
        </p:nvSpPr>
        <p:spPr>
          <a:xfrm>
            <a:off x="342899" y="2149618"/>
            <a:ext cx="7211846" cy="1323439"/>
          </a:xfrm>
          <a:prstGeom prst="rect">
            <a:avLst/>
          </a:prstGeom>
          <a:noFill/>
        </p:spPr>
        <p:txBody>
          <a:bodyPr wrap="none" rtlCol="0">
            <a:spAutoFit/>
          </a:bodyPr>
          <a:lstStyle/>
          <a:p>
            <a:pPr marL="285750" indent="-285750">
              <a:buFont typeface="Wingdings" panose="05000000000000000000" pitchFamily="2" charset="2"/>
              <a:buChar char="§"/>
            </a:pPr>
            <a:r>
              <a:rPr lang="en-US" sz="2000" dirty="0">
                <a:solidFill>
                  <a:schemeClr val="bg1"/>
                </a:solidFill>
                <a:latin typeface="Cambria" panose="02040503050406030204" pitchFamily="18" charset="0"/>
                <a:ea typeface="Cambria" panose="02040503050406030204" pitchFamily="18" charset="0"/>
              </a:rPr>
              <a:t>Exceptional Sales Achievement at Naypyitaw Branch</a:t>
            </a:r>
          </a:p>
          <a:p>
            <a:pPr marL="285750" indent="-285750">
              <a:buFont typeface="Wingdings" panose="05000000000000000000" pitchFamily="2" charset="2"/>
              <a:buChar char="§"/>
            </a:pPr>
            <a:r>
              <a:rPr lang="en-IN" sz="2000" b="0" i="0" u="none" strike="noStrike" dirty="0">
                <a:solidFill>
                  <a:schemeClr val="bg1"/>
                </a:solidFill>
                <a:effectLst/>
                <a:latin typeface="Cambria" panose="02040503050406030204" pitchFamily="18" charset="0"/>
                <a:ea typeface="Cambria" panose="02040503050406030204" pitchFamily="18" charset="0"/>
              </a:rPr>
              <a:t>January have the heist sales</a:t>
            </a:r>
          </a:p>
          <a:p>
            <a:pPr marL="285750" indent="-285750">
              <a:buFont typeface="Wingdings" panose="05000000000000000000" pitchFamily="2" charset="2"/>
              <a:buChar char="§"/>
            </a:pPr>
            <a:r>
              <a:rPr lang="en-US" sz="2000" b="0" i="0" u="none" strike="noStrike" dirty="0">
                <a:solidFill>
                  <a:schemeClr val="bg1"/>
                </a:solidFill>
                <a:effectLst/>
                <a:latin typeface="Cambria" panose="02040503050406030204" pitchFamily="18" charset="0"/>
                <a:ea typeface="Cambria" panose="02040503050406030204" pitchFamily="18" charset="0"/>
              </a:rPr>
              <a:t>Increasing Utilization of Cash and E-Wallets Over Credit Cards</a:t>
            </a:r>
            <a:endParaRPr lang="en-IN" sz="2000" dirty="0">
              <a:solidFill>
                <a:schemeClr val="bg1"/>
              </a:solidFill>
              <a:latin typeface="Cambria" panose="02040503050406030204" pitchFamily="18" charset="0"/>
              <a:ea typeface="Cambria" panose="02040503050406030204" pitchFamily="18" charset="0"/>
            </a:endParaRPr>
          </a:p>
          <a:p>
            <a:pPr marL="285750" indent="-285750">
              <a:buFont typeface="Wingdings" panose="05000000000000000000" pitchFamily="2" charset="2"/>
              <a:buChar char="§"/>
            </a:pPr>
            <a:r>
              <a:rPr lang="en-US" sz="2000" dirty="0">
                <a:solidFill>
                  <a:schemeClr val="bg1"/>
                </a:solidFill>
                <a:latin typeface="Cambria" panose="02040503050406030204" pitchFamily="18" charset="0"/>
                <a:ea typeface="Cambria" panose="02040503050406030204" pitchFamily="18" charset="0"/>
              </a:rPr>
              <a:t>Quarter 1 company achieve overall 7 Rating</a:t>
            </a:r>
            <a:endParaRPr lang="en-IN" sz="2000" b="0" i="0" u="none" strike="noStrike" dirty="0">
              <a:solidFill>
                <a:schemeClr val="bg1"/>
              </a:solidFill>
              <a:effectLst/>
              <a:latin typeface="Cambria" panose="02040503050406030204" pitchFamily="18" charset="0"/>
              <a:ea typeface="Cambria" panose="02040503050406030204" pitchFamily="18" charset="0"/>
            </a:endParaRPr>
          </a:p>
        </p:txBody>
      </p:sp>
      <p:sp>
        <p:nvSpPr>
          <p:cNvPr id="8" name="TextBox 7">
            <a:extLst>
              <a:ext uri="{FF2B5EF4-FFF2-40B4-BE49-F238E27FC236}">
                <a16:creationId xmlns:a16="http://schemas.microsoft.com/office/drawing/2014/main" id="{C7F62BFC-59AC-4CB1-B9CB-38852B1CA03F}"/>
              </a:ext>
            </a:extLst>
          </p:cNvPr>
          <p:cNvSpPr txBox="1"/>
          <p:nvPr/>
        </p:nvSpPr>
        <p:spPr>
          <a:xfrm>
            <a:off x="342422" y="3781689"/>
            <a:ext cx="2655279" cy="477054"/>
          </a:xfrm>
          <a:prstGeom prst="rect">
            <a:avLst/>
          </a:prstGeom>
          <a:noFill/>
        </p:spPr>
        <p:txBody>
          <a:bodyPr wrap="none" rtlCol="0">
            <a:spAutoFit/>
          </a:bodyPr>
          <a:lstStyle/>
          <a:p>
            <a:r>
              <a:rPr lang="en-US" sz="2500" b="1" dirty="0">
                <a:solidFill>
                  <a:schemeClr val="bg1"/>
                </a:solidFill>
                <a:latin typeface="Cambria" panose="02040503050406030204" pitchFamily="18" charset="0"/>
                <a:ea typeface="Cambria" panose="02040503050406030204" pitchFamily="18" charset="0"/>
              </a:rPr>
              <a:t>Insights Analysis</a:t>
            </a:r>
            <a:endParaRPr lang="en-IN" sz="2500" b="1" dirty="0">
              <a:solidFill>
                <a:schemeClr val="bg1"/>
              </a:solidFill>
              <a:latin typeface="Cambria" panose="02040503050406030204" pitchFamily="18" charset="0"/>
              <a:ea typeface="Cambria" panose="02040503050406030204" pitchFamily="18" charset="0"/>
            </a:endParaRPr>
          </a:p>
        </p:txBody>
      </p:sp>
      <p:cxnSp>
        <p:nvCxnSpPr>
          <p:cNvPr id="9" name="Straight Connector 8">
            <a:extLst>
              <a:ext uri="{FF2B5EF4-FFF2-40B4-BE49-F238E27FC236}">
                <a16:creationId xmlns:a16="http://schemas.microsoft.com/office/drawing/2014/main" id="{E32619B0-F0B4-44CA-AC81-ABAE0BD0AE0C}"/>
              </a:ext>
            </a:extLst>
          </p:cNvPr>
          <p:cNvCxnSpPr>
            <a:cxnSpLocks/>
          </p:cNvCxnSpPr>
          <p:nvPr/>
        </p:nvCxnSpPr>
        <p:spPr>
          <a:xfrm>
            <a:off x="356954" y="4238949"/>
            <a:ext cx="555307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B60523C-2850-462D-83A8-330C2EF904B2}"/>
              </a:ext>
            </a:extLst>
          </p:cNvPr>
          <p:cNvSpPr txBox="1"/>
          <p:nvPr/>
        </p:nvSpPr>
        <p:spPr>
          <a:xfrm>
            <a:off x="344297" y="4466380"/>
            <a:ext cx="4284378" cy="707886"/>
          </a:xfrm>
          <a:prstGeom prst="rect">
            <a:avLst/>
          </a:prstGeom>
          <a:noFill/>
        </p:spPr>
        <p:txBody>
          <a:bodyPr wrap="none" rtlCol="0">
            <a:spAutoFit/>
          </a:bodyPr>
          <a:lstStyle/>
          <a:p>
            <a:pPr marL="285750" indent="-285750">
              <a:buFont typeface="Wingdings" panose="05000000000000000000" pitchFamily="2" charset="2"/>
              <a:buChar char="§"/>
            </a:pPr>
            <a:r>
              <a:rPr lang="en-US" sz="2000" b="0" i="0" u="none" strike="noStrike" dirty="0">
                <a:solidFill>
                  <a:schemeClr val="bg1"/>
                </a:solidFill>
                <a:effectLst/>
                <a:latin typeface="Cambria" panose="02040503050406030204" pitchFamily="18" charset="0"/>
                <a:ea typeface="Cambria" panose="02040503050406030204" pitchFamily="18" charset="0"/>
              </a:rPr>
              <a:t>Store Performance Analysis Report</a:t>
            </a:r>
          </a:p>
          <a:p>
            <a:pPr marL="285750" indent="-285750">
              <a:buFont typeface="Wingdings" panose="05000000000000000000" pitchFamily="2" charset="2"/>
              <a:buChar char="§"/>
            </a:pPr>
            <a:r>
              <a:rPr lang="en-IN" sz="2000" dirty="0">
                <a:solidFill>
                  <a:schemeClr val="bg1"/>
                </a:solidFill>
                <a:latin typeface="Cambria" panose="02040503050406030204" pitchFamily="18" charset="0"/>
                <a:ea typeface="Cambria" panose="02040503050406030204" pitchFamily="18" charset="0"/>
              </a:rPr>
              <a:t>A</a:t>
            </a:r>
            <a:r>
              <a:rPr lang="en-IN" sz="2000" b="0" i="0" u="none" strike="noStrike" dirty="0">
                <a:solidFill>
                  <a:schemeClr val="bg1"/>
                </a:solidFill>
                <a:effectLst/>
                <a:latin typeface="Cambria" panose="02040503050406030204" pitchFamily="18" charset="0"/>
                <a:ea typeface="Cambria" panose="02040503050406030204" pitchFamily="18" charset="0"/>
              </a:rPr>
              <a:t>nnual </a:t>
            </a:r>
            <a:r>
              <a:rPr lang="en-IN" sz="2000" dirty="0">
                <a:solidFill>
                  <a:schemeClr val="bg1"/>
                </a:solidFill>
                <a:latin typeface="Cambria" panose="02040503050406030204" pitchFamily="18" charset="0"/>
                <a:ea typeface="Cambria" panose="02040503050406030204" pitchFamily="18" charset="0"/>
              </a:rPr>
              <a:t>R</a:t>
            </a:r>
            <a:r>
              <a:rPr lang="en-IN" sz="2000" b="0" i="0" u="none" strike="noStrike" dirty="0">
                <a:solidFill>
                  <a:schemeClr val="bg1"/>
                </a:solidFill>
                <a:effectLst/>
                <a:latin typeface="Cambria" panose="02040503050406030204" pitchFamily="18" charset="0"/>
                <a:ea typeface="Cambria" panose="02040503050406030204" pitchFamily="18" charset="0"/>
              </a:rPr>
              <a:t>evenue </a:t>
            </a:r>
            <a:r>
              <a:rPr lang="en-IN" sz="2000" dirty="0">
                <a:solidFill>
                  <a:schemeClr val="bg1"/>
                </a:solidFill>
                <a:latin typeface="Cambria" panose="02040503050406030204" pitchFamily="18" charset="0"/>
                <a:ea typeface="Cambria" panose="02040503050406030204" pitchFamily="18" charset="0"/>
              </a:rPr>
              <a:t>R</a:t>
            </a:r>
            <a:r>
              <a:rPr lang="en-IN" sz="2000" b="0" i="0" u="none" strike="noStrike" dirty="0">
                <a:solidFill>
                  <a:schemeClr val="bg1"/>
                </a:solidFill>
                <a:effectLst/>
                <a:latin typeface="Cambria" panose="02040503050406030204" pitchFamily="18" charset="0"/>
                <a:ea typeface="Cambria" panose="02040503050406030204" pitchFamily="18" charset="0"/>
              </a:rPr>
              <a:t>un </a:t>
            </a:r>
            <a:r>
              <a:rPr lang="en-IN" sz="2000" dirty="0">
                <a:solidFill>
                  <a:schemeClr val="bg1"/>
                </a:solidFill>
                <a:latin typeface="Cambria" panose="02040503050406030204" pitchFamily="18" charset="0"/>
                <a:ea typeface="Cambria" panose="02040503050406030204" pitchFamily="18" charset="0"/>
              </a:rPr>
              <a:t>R</a:t>
            </a:r>
            <a:r>
              <a:rPr lang="en-IN" sz="2000" b="0" i="0" u="none" strike="noStrike" dirty="0">
                <a:solidFill>
                  <a:schemeClr val="bg1"/>
                </a:solidFill>
                <a:effectLst/>
                <a:latin typeface="Cambria" panose="02040503050406030204" pitchFamily="18" charset="0"/>
                <a:ea typeface="Cambria" panose="02040503050406030204" pitchFamily="18" charset="0"/>
              </a:rPr>
              <a:t>ate Report</a:t>
            </a:r>
          </a:p>
        </p:txBody>
      </p:sp>
    </p:spTree>
    <p:extLst>
      <p:ext uri="{BB962C8B-B14F-4D97-AF65-F5344CB8AC3E}">
        <p14:creationId xmlns:p14="http://schemas.microsoft.com/office/powerpoint/2010/main" val="857582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E5D4D106-6DBE-4B70-AA02-649485BCF18C}"/>
              </a:ext>
            </a:extLst>
          </p:cNvPr>
          <p:cNvCxnSpPr/>
          <p:nvPr/>
        </p:nvCxnSpPr>
        <p:spPr>
          <a:xfrm>
            <a:off x="11855043" y="151002"/>
            <a:ext cx="0" cy="6325299"/>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F9A8D01-E5CC-4744-8D20-25FC1BE1BEAC}"/>
              </a:ext>
            </a:extLst>
          </p:cNvPr>
          <p:cNvSpPr txBox="1"/>
          <p:nvPr/>
        </p:nvSpPr>
        <p:spPr>
          <a:xfrm>
            <a:off x="341247" y="271821"/>
            <a:ext cx="7309542" cy="1323439"/>
          </a:xfrm>
          <a:prstGeom prst="rect">
            <a:avLst/>
          </a:prstGeom>
          <a:noFill/>
        </p:spPr>
        <p:txBody>
          <a:bodyPr wrap="square" rtlCol="0">
            <a:spAutoFit/>
          </a:bodyPr>
          <a:lstStyle/>
          <a:p>
            <a:r>
              <a:rPr lang="en-US" sz="4000" dirty="0">
                <a:latin typeface="Cambria" panose="02040503050406030204" pitchFamily="18" charset="0"/>
                <a:ea typeface="Cambria" panose="02040503050406030204" pitchFamily="18" charset="0"/>
              </a:rPr>
              <a:t>Overall Achievements for the Quarter 1 of 2019</a:t>
            </a:r>
            <a:endParaRPr lang="en-IN" sz="4000" dirty="0">
              <a:latin typeface="Cambria" panose="02040503050406030204" pitchFamily="18" charset="0"/>
              <a:ea typeface="Cambria" panose="02040503050406030204" pitchFamily="18" charset="0"/>
            </a:endParaRPr>
          </a:p>
        </p:txBody>
      </p:sp>
      <p:pic>
        <p:nvPicPr>
          <p:cNvPr id="3" name="Picture 2">
            <a:extLst>
              <a:ext uri="{FF2B5EF4-FFF2-40B4-BE49-F238E27FC236}">
                <a16:creationId xmlns:a16="http://schemas.microsoft.com/office/drawing/2014/main" id="{F9E8284C-C0A4-41AD-A0C8-BFD9B3091B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0791" y="0"/>
            <a:ext cx="4572000" cy="6858690"/>
          </a:xfrm>
          <a:prstGeom prst="rect">
            <a:avLst/>
          </a:prstGeom>
        </p:spPr>
      </p:pic>
      <p:sp>
        <p:nvSpPr>
          <p:cNvPr id="4" name="TextBox 3">
            <a:extLst>
              <a:ext uri="{FF2B5EF4-FFF2-40B4-BE49-F238E27FC236}">
                <a16:creationId xmlns:a16="http://schemas.microsoft.com/office/drawing/2014/main" id="{96F79BC9-6410-4907-BFAB-24CA1749B2BD}"/>
              </a:ext>
            </a:extLst>
          </p:cNvPr>
          <p:cNvSpPr txBox="1"/>
          <p:nvPr/>
        </p:nvSpPr>
        <p:spPr>
          <a:xfrm>
            <a:off x="345344" y="1640578"/>
            <a:ext cx="5493389" cy="461665"/>
          </a:xfrm>
          <a:prstGeom prst="rect">
            <a:avLst/>
          </a:prstGeom>
          <a:noFill/>
        </p:spPr>
        <p:txBody>
          <a:bodyPr wrap="square" rtlCol="0">
            <a:spAutoFit/>
          </a:bodyPr>
          <a:lstStyle/>
          <a:p>
            <a:r>
              <a:rPr lang="en-US" sz="1200" dirty="0">
                <a:latin typeface="Cambria" panose="02040503050406030204" pitchFamily="18" charset="0"/>
                <a:ea typeface="Cambria" panose="02040503050406030204" pitchFamily="18" charset="0"/>
              </a:rPr>
              <a:t>For the period spanning January through March, three branches of our brand are currently operational, and the achieved performance metrics are outlined below.</a:t>
            </a:r>
            <a:endParaRPr lang="en-IN" sz="1200" dirty="0">
              <a:latin typeface="Cambria" panose="02040503050406030204" pitchFamily="18" charset="0"/>
              <a:ea typeface="Cambria" panose="02040503050406030204" pitchFamily="18" charset="0"/>
            </a:endParaRPr>
          </a:p>
        </p:txBody>
      </p:sp>
      <p:grpSp>
        <p:nvGrpSpPr>
          <p:cNvPr id="19" name="Group 18">
            <a:extLst>
              <a:ext uri="{FF2B5EF4-FFF2-40B4-BE49-F238E27FC236}">
                <a16:creationId xmlns:a16="http://schemas.microsoft.com/office/drawing/2014/main" id="{6CD45A55-DD97-4CEF-A95F-CC295BE5EEB6}"/>
              </a:ext>
            </a:extLst>
          </p:cNvPr>
          <p:cNvGrpSpPr/>
          <p:nvPr/>
        </p:nvGrpSpPr>
        <p:grpSpPr>
          <a:xfrm>
            <a:off x="345344" y="2374084"/>
            <a:ext cx="3001863" cy="874891"/>
            <a:chOff x="345344" y="2374084"/>
            <a:chExt cx="3001863" cy="874891"/>
          </a:xfrm>
        </p:grpSpPr>
        <p:sp>
          <p:nvSpPr>
            <p:cNvPr id="9" name="TextBox 8">
              <a:extLst>
                <a:ext uri="{FF2B5EF4-FFF2-40B4-BE49-F238E27FC236}">
                  <a16:creationId xmlns:a16="http://schemas.microsoft.com/office/drawing/2014/main" id="{A9AF7328-100A-45D7-B825-999F2DEF8918}"/>
                </a:ext>
              </a:extLst>
            </p:cNvPr>
            <p:cNvSpPr txBox="1"/>
            <p:nvPr/>
          </p:nvSpPr>
          <p:spPr>
            <a:xfrm>
              <a:off x="345344" y="2374084"/>
              <a:ext cx="1125629" cy="338554"/>
            </a:xfrm>
            <a:prstGeom prst="rect">
              <a:avLst/>
            </a:prstGeom>
            <a:noFill/>
          </p:spPr>
          <p:txBody>
            <a:bodyPr wrap="none" rtlCol="0">
              <a:spAutoFit/>
            </a:bodyPr>
            <a:lstStyle/>
            <a:p>
              <a:r>
                <a:rPr lang="en-IN" sz="1600" b="1" i="0" u="none" strike="noStrike" baseline="0" dirty="0">
                  <a:solidFill>
                    <a:srgbClr val="7030A0"/>
                  </a:solidFill>
                  <a:latin typeface="Cambria" panose="02040503050406030204" pitchFamily="18" charset="0"/>
                  <a:ea typeface="Cambria" panose="02040503050406030204" pitchFamily="18" charset="0"/>
                </a:rPr>
                <a:t>₹3,22,967</a:t>
              </a:r>
              <a:endParaRPr lang="en-IN" sz="1600" b="1" dirty="0">
                <a:solidFill>
                  <a:srgbClr val="7030A0"/>
                </a:solidFill>
                <a:latin typeface="Cambria" panose="02040503050406030204" pitchFamily="18" charset="0"/>
                <a:ea typeface="Cambria" panose="02040503050406030204" pitchFamily="18" charset="0"/>
              </a:endParaRPr>
            </a:p>
          </p:txBody>
        </p:sp>
        <p:sp>
          <p:nvSpPr>
            <p:cNvPr id="10" name="TextBox 9">
              <a:extLst>
                <a:ext uri="{FF2B5EF4-FFF2-40B4-BE49-F238E27FC236}">
                  <a16:creationId xmlns:a16="http://schemas.microsoft.com/office/drawing/2014/main" id="{B9005D6F-E75B-46F7-B86A-BA004F5F6875}"/>
                </a:ext>
              </a:extLst>
            </p:cNvPr>
            <p:cNvSpPr txBox="1"/>
            <p:nvPr/>
          </p:nvSpPr>
          <p:spPr>
            <a:xfrm>
              <a:off x="345345" y="2602644"/>
              <a:ext cx="3001862" cy="646331"/>
            </a:xfrm>
            <a:prstGeom prst="rect">
              <a:avLst/>
            </a:prstGeom>
            <a:noFill/>
          </p:spPr>
          <p:txBody>
            <a:bodyPr wrap="square" rtlCol="0">
              <a:spAutoFit/>
            </a:bodyPr>
            <a:lstStyle/>
            <a:p>
              <a:r>
                <a:rPr lang="en-US" sz="1200" i="0" u="none" strike="noStrike" baseline="0" dirty="0">
                  <a:latin typeface="Cambria" panose="02040503050406030204" pitchFamily="18" charset="0"/>
                  <a:ea typeface="Cambria" panose="02040503050406030204" pitchFamily="18" charset="0"/>
                </a:rPr>
                <a:t>Over the course of the past three months, our three branches have successfully sale over ₹3L of items.</a:t>
              </a:r>
              <a:endParaRPr lang="en-IN" sz="1200" dirty="0">
                <a:latin typeface="Cambria" panose="02040503050406030204" pitchFamily="18" charset="0"/>
                <a:ea typeface="Cambria" panose="02040503050406030204" pitchFamily="18" charset="0"/>
              </a:endParaRPr>
            </a:p>
          </p:txBody>
        </p:sp>
      </p:grpSp>
      <p:grpSp>
        <p:nvGrpSpPr>
          <p:cNvPr id="20" name="Group 19">
            <a:extLst>
              <a:ext uri="{FF2B5EF4-FFF2-40B4-BE49-F238E27FC236}">
                <a16:creationId xmlns:a16="http://schemas.microsoft.com/office/drawing/2014/main" id="{3CF6DE5F-C039-404C-B097-75B5ED8EBADC}"/>
              </a:ext>
            </a:extLst>
          </p:cNvPr>
          <p:cNvGrpSpPr/>
          <p:nvPr/>
        </p:nvGrpSpPr>
        <p:grpSpPr>
          <a:xfrm>
            <a:off x="3761065" y="2375482"/>
            <a:ext cx="3001863" cy="874891"/>
            <a:chOff x="3761065" y="2375482"/>
            <a:chExt cx="3001863" cy="874891"/>
          </a:xfrm>
        </p:grpSpPr>
        <p:sp>
          <p:nvSpPr>
            <p:cNvPr id="11" name="TextBox 10">
              <a:extLst>
                <a:ext uri="{FF2B5EF4-FFF2-40B4-BE49-F238E27FC236}">
                  <a16:creationId xmlns:a16="http://schemas.microsoft.com/office/drawing/2014/main" id="{E4AB4093-1596-4074-A53A-7D96AE741577}"/>
                </a:ext>
              </a:extLst>
            </p:cNvPr>
            <p:cNvSpPr txBox="1"/>
            <p:nvPr/>
          </p:nvSpPr>
          <p:spPr>
            <a:xfrm>
              <a:off x="3761065" y="2375482"/>
              <a:ext cx="955711" cy="338554"/>
            </a:xfrm>
            <a:prstGeom prst="rect">
              <a:avLst/>
            </a:prstGeom>
            <a:noFill/>
          </p:spPr>
          <p:txBody>
            <a:bodyPr wrap="none" rtlCol="0">
              <a:spAutoFit/>
            </a:bodyPr>
            <a:lstStyle/>
            <a:p>
              <a:r>
                <a:rPr lang="en-IN" sz="1600" b="1" i="0" u="none" strike="noStrike" baseline="0" dirty="0">
                  <a:solidFill>
                    <a:srgbClr val="7030A0"/>
                  </a:solidFill>
                  <a:latin typeface="Cambria" panose="02040503050406030204" pitchFamily="18" charset="0"/>
                  <a:ea typeface="Cambria" panose="02040503050406030204" pitchFamily="18" charset="0"/>
                </a:rPr>
                <a:t>₹15,379</a:t>
              </a:r>
              <a:endParaRPr lang="en-IN" sz="1600" b="1" dirty="0">
                <a:solidFill>
                  <a:srgbClr val="7030A0"/>
                </a:solidFill>
                <a:latin typeface="Cambria" panose="02040503050406030204" pitchFamily="18" charset="0"/>
                <a:ea typeface="Cambria" panose="02040503050406030204" pitchFamily="18" charset="0"/>
              </a:endParaRPr>
            </a:p>
          </p:txBody>
        </p:sp>
        <p:sp>
          <p:nvSpPr>
            <p:cNvPr id="12" name="TextBox 11">
              <a:extLst>
                <a:ext uri="{FF2B5EF4-FFF2-40B4-BE49-F238E27FC236}">
                  <a16:creationId xmlns:a16="http://schemas.microsoft.com/office/drawing/2014/main" id="{6E99F0BC-4006-47AA-B47F-8A6F137BC366}"/>
                </a:ext>
              </a:extLst>
            </p:cNvPr>
            <p:cNvSpPr txBox="1"/>
            <p:nvPr/>
          </p:nvSpPr>
          <p:spPr>
            <a:xfrm>
              <a:off x="3761066" y="2604042"/>
              <a:ext cx="3001862" cy="646331"/>
            </a:xfrm>
            <a:prstGeom prst="rect">
              <a:avLst/>
            </a:prstGeom>
            <a:noFill/>
          </p:spPr>
          <p:txBody>
            <a:bodyPr wrap="square" rtlCol="0">
              <a:spAutoFit/>
            </a:bodyPr>
            <a:lstStyle/>
            <a:p>
              <a:r>
                <a:rPr lang="en-US" sz="1200" i="0" u="none" strike="noStrike" baseline="0" dirty="0">
                  <a:latin typeface="Cambria" panose="02040503050406030204" pitchFamily="18" charset="0"/>
                  <a:ea typeface="Cambria" panose="02040503050406030204" pitchFamily="18" charset="0"/>
                </a:rPr>
                <a:t>Over the past three months, our company has recorded a total gross income exceeding ₹15,300.</a:t>
              </a:r>
              <a:endParaRPr lang="en-IN" sz="1200" dirty="0">
                <a:latin typeface="Cambria" panose="02040503050406030204" pitchFamily="18" charset="0"/>
                <a:ea typeface="Cambria" panose="02040503050406030204" pitchFamily="18" charset="0"/>
              </a:endParaRPr>
            </a:p>
          </p:txBody>
        </p:sp>
      </p:grpSp>
      <p:grpSp>
        <p:nvGrpSpPr>
          <p:cNvPr id="22" name="Group 21">
            <a:extLst>
              <a:ext uri="{FF2B5EF4-FFF2-40B4-BE49-F238E27FC236}">
                <a16:creationId xmlns:a16="http://schemas.microsoft.com/office/drawing/2014/main" id="{2FE1F65E-6699-45F4-8777-416F20FC5543}"/>
              </a:ext>
            </a:extLst>
          </p:cNvPr>
          <p:cNvGrpSpPr/>
          <p:nvPr/>
        </p:nvGrpSpPr>
        <p:grpSpPr>
          <a:xfrm>
            <a:off x="338353" y="3525501"/>
            <a:ext cx="3001863" cy="690225"/>
            <a:chOff x="338353" y="3499608"/>
            <a:chExt cx="3001863" cy="690225"/>
          </a:xfrm>
        </p:grpSpPr>
        <p:sp>
          <p:nvSpPr>
            <p:cNvPr id="13" name="TextBox 12">
              <a:extLst>
                <a:ext uri="{FF2B5EF4-FFF2-40B4-BE49-F238E27FC236}">
                  <a16:creationId xmlns:a16="http://schemas.microsoft.com/office/drawing/2014/main" id="{BF836E90-020B-47D5-8151-CC8BDB689384}"/>
                </a:ext>
              </a:extLst>
            </p:cNvPr>
            <p:cNvSpPr txBox="1"/>
            <p:nvPr/>
          </p:nvSpPr>
          <p:spPr>
            <a:xfrm>
              <a:off x="338353" y="3499608"/>
              <a:ext cx="841897" cy="338554"/>
            </a:xfrm>
            <a:prstGeom prst="rect">
              <a:avLst/>
            </a:prstGeom>
            <a:noFill/>
          </p:spPr>
          <p:txBody>
            <a:bodyPr wrap="none" rtlCol="0">
              <a:spAutoFit/>
            </a:bodyPr>
            <a:lstStyle/>
            <a:p>
              <a:r>
                <a:rPr lang="en-IN" sz="1600" b="1" i="0" u="none" strike="noStrike" baseline="0" dirty="0">
                  <a:solidFill>
                    <a:srgbClr val="7030A0"/>
                  </a:solidFill>
                  <a:latin typeface="Cambria" panose="02040503050406030204" pitchFamily="18" charset="0"/>
                  <a:ea typeface="Cambria" panose="02040503050406030204" pitchFamily="18" charset="0"/>
                </a:rPr>
                <a:t>55,110</a:t>
              </a:r>
              <a:endParaRPr lang="en-IN" sz="1600" b="1" dirty="0">
                <a:solidFill>
                  <a:srgbClr val="7030A0"/>
                </a:solidFill>
                <a:latin typeface="Cambria" panose="02040503050406030204" pitchFamily="18" charset="0"/>
                <a:ea typeface="Cambria" panose="02040503050406030204" pitchFamily="18" charset="0"/>
              </a:endParaRPr>
            </a:p>
          </p:txBody>
        </p:sp>
        <p:sp>
          <p:nvSpPr>
            <p:cNvPr id="14" name="TextBox 13">
              <a:extLst>
                <a:ext uri="{FF2B5EF4-FFF2-40B4-BE49-F238E27FC236}">
                  <a16:creationId xmlns:a16="http://schemas.microsoft.com/office/drawing/2014/main" id="{83435BEA-A6D4-41DD-91FA-AD8CC988D051}"/>
                </a:ext>
              </a:extLst>
            </p:cNvPr>
            <p:cNvSpPr txBox="1"/>
            <p:nvPr/>
          </p:nvSpPr>
          <p:spPr>
            <a:xfrm>
              <a:off x="338354" y="3728168"/>
              <a:ext cx="3001862" cy="461665"/>
            </a:xfrm>
            <a:prstGeom prst="rect">
              <a:avLst/>
            </a:prstGeom>
            <a:noFill/>
          </p:spPr>
          <p:txBody>
            <a:bodyPr wrap="square" rtlCol="0">
              <a:spAutoFit/>
            </a:bodyPr>
            <a:lstStyle/>
            <a:p>
              <a:r>
                <a:rPr lang="en-US" sz="1200" i="0" u="none" strike="noStrike" baseline="0" dirty="0">
                  <a:latin typeface="Cambria" panose="02040503050406030204" pitchFamily="18" charset="0"/>
                  <a:ea typeface="Cambria" panose="02040503050406030204" pitchFamily="18" charset="0"/>
                </a:rPr>
                <a:t>Products from six distinct product lines were sold during the past three months.</a:t>
              </a:r>
              <a:endParaRPr lang="en-IN" sz="1200" dirty="0">
                <a:latin typeface="Cambria" panose="02040503050406030204" pitchFamily="18" charset="0"/>
                <a:ea typeface="Cambria" panose="02040503050406030204" pitchFamily="18" charset="0"/>
              </a:endParaRPr>
            </a:p>
          </p:txBody>
        </p:sp>
      </p:grpSp>
      <p:grpSp>
        <p:nvGrpSpPr>
          <p:cNvPr id="23" name="Group 22">
            <a:extLst>
              <a:ext uri="{FF2B5EF4-FFF2-40B4-BE49-F238E27FC236}">
                <a16:creationId xmlns:a16="http://schemas.microsoft.com/office/drawing/2014/main" id="{1F986408-EB9C-4EC1-B29F-F1695C6EE17E}"/>
              </a:ext>
            </a:extLst>
          </p:cNvPr>
          <p:cNvGrpSpPr/>
          <p:nvPr/>
        </p:nvGrpSpPr>
        <p:grpSpPr>
          <a:xfrm>
            <a:off x="3761065" y="3525501"/>
            <a:ext cx="3001863" cy="690225"/>
            <a:chOff x="3854742" y="3509395"/>
            <a:chExt cx="3001863" cy="690225"/>
          </a:xfrm>
        </p:grpSpPr>
        <p:sp>
          <p:nvSpPr>
            <p:cNvPr id="15" name="TextBox 14">
              <a:extLst>
                <a:ext uri="{FF2B5EF4-FFF2-40B4-BE49-F238E27FC236}">
                  <a16:creationId xmlns:a16="http://schemas.microsoft.com/office/drawing/2014/main" id="{BC1D527D-49E0-46FF-AEDA-61A209CF2A4C}"/>
                </a:ext>
              </a:extLst>
            </p:cNvPr>
            <p:cNvSpPr txBox="1"/>
            <p:nvPr/>
          </p:nvSpPr>
          <p:spPr>
            <a:xfrm>
              <a:off x="3854742" y="3509395"/>
              <a:ext cx="1399742" cy="338554"/>
            </a:xfrm>
            <a:prstGeom prst="rect">
              <a:avLst/>
            </a:prstGeom>
            <a:noFill/>
          </p:spPr>
          <p:txBody>
            <a:bodyPr wrap="none" rtlCol="0">
              <a:spAutoFit/>
            </a:bodyPr>
            <a:lstStyle/>
            <a:p>
              <a:r>
                <a:rPr lang="en-IN" sz="1600" b="1" i="0" u="none" strike="noStrike" baseline="0" dirty="0">
                  <a:solidFill>
                    <a:srgbClr val="7030A0"/>
                  </a:solidFill>
                  <a:latin typeface="Cambria" panose="02040503050406030204" pitchFamily="18" charset="0"/>
                  <a:ea typeface="Cambria" panose="02040503050406030204" pitchFamily="18" charset="0"/>
                </a:rPr>
                <a:t>7 Star Rating</a:t>
              </a:r>
              <a:endParaRPr lang="en-IN" sz="1600" b="1" dirty="0">
                <a:solidFill>
                  <a:srgbClr val="7030A0"/>
                </a:solidFill>
                <a:latin typeface="Cambria" panose="02040503050406030204" pitchFamily="18" charset="0"/>
                <a:ea typeface="Cambria" panose="02040503050406030204" pitchFamily="18" charset="0"/>
              </a:endParaRPr>
            </a:p>
          </p:txBody>
        </p:sp>
        <p:sp>
          <p:nvSpPr>
            <p:cNvPr id="16" name="TextBox 15">
              <a:extLst>
                <a:ext uri="{FF2B5EF4-FFF2-40B4-BE49-F238E27FC236}">
                  <a16:creationId xmlns:a16="http://schemas.microsoft.com/office/drawing/2014/main" id="{7A96CEC9-55F1-42EC-8B98-F4552B012149}"/>
                </a:ext>
              </a:extLst>
            </p:cNvPr>
            <p:cNvSpPr txBox="1"/>
            <p:nvPr/>
          </p:nvSpPr>
          <p:spPr>
            <a:xfrm>
              <a:off x="3854743" y="3737955"/>
              <a:ext cx="3001862" cy="461665"/>
            </a:xfrm>
            <a:prstGeom prst="rect">
              <a:avLst/>
            </a:prstGeom>
            <a:noFill/>
          </p:spPr>
          <p:txBody>
            <a:bodyPr wrap="square" rtlCol="0">
              <a:spAutoFit/>
            </a:bodyPr>
            <a:lstStyle/>
            <a:p>
              <a:r>
                <a:rPr lang="en-US" sz="1200" i="0" u="none" strike="noStrike" baseline="0" dirty="0">
                  <a:latin typeface="Cambria" panose="02040503050406030204" pitchFamily="18" charset="0"/>
                  <a:ea typeface="Cambria" panose="02040503050406030204" pitchFamily="18" charset="0"/>
                </a:rPr>
                <a:t>Average rating of our 3 branches combined is 7 star.</a:t>
              </a:r>
              <a:endParaRPr lang="en-IN" sz="1200" dirty="0">
                <a:latin typeface="Cambria" panose="02040503050406030204" pitchFamily="18" charset="0"/>
                <a:ea typeface="Cambria" panose="02040503050406030204" pitchFamily="18" charset="0"/>
              </a:endParaRPr>
            </a:p>
          </p:txBody>
        </p:sp>
      </p:grpSp>
      <p:grpSp>
        <p:nvGrpSpPr>
          <p:cNvPr id="24" name="Group 23">
            <a:extLst>
              <a:ext uri="{FF2B5EF4-FFF2-40B4-BE49-F238E27FC236}">
                <a16:creationId xmlns:a16="http://schemas.microsoft.com/office/drawing/2014/main" id="{4FDC59A7-EF3D-41DD-9848-9C6C4A4D31B2}"/>
              </a:ext>
            </a:extLst>
          </p:cNvPr>
          <p:cNvGrpSpPr/>
          <p:nvPr/>
        </p:nvGrpSpPr>
        <p:grpSpPr>
          <a:xfrm>
            <a:off x="356529" y="4490908"/>
            <a:ext cx="3001863" cy="690225"/>
            <a:chOff x="356529" y="4490908"/>
            <a:chExt cx="3001863" cy="690225"/>
          </a:xfrm>
        </p:grpSpPr>
        <p:sp>
          <p:nvSpPr>
            <p:cNvPr id="17" name="TextBox 16">
              <a:extLst>
                <a:ext uri="{FF2B5EF4-FFF2-40B4-BE49-F238E27FC236}">
                  <a16:creationId xmlns:a16="http://schemas.microsoft.com/office/drawing/2014/main" id="{041EFD5B-BC56-46F8-89B1-0431D436154A}"/>
                </a:ext>
              </a:extLst>
            </p:cNvPr>
            <p:cNvSpPr txBox="1"/>
            <p:nvPr/>
          </p:nvSpPr>
          <p:spPr>
            <a:xfrm>
              <a:off x="356529" y="4490908"/>
              <a:ext cx="628698" cy="338554"/>
            </a:xfrm>
            <a:prstGeom prst="rect">
              <a:avLst/>
            </a:prstGeom>
            <a:noFill/>
          </p:spPr>
          <p:txBody>
            <a:bodyPr wrap="none" rtlCol="0">
              <a:spAutoFit/>
            </a:bodyPr>
            <a:lstStyle/>
            <a:p>
              <a:r>
                <a:rPr lang="en-IN" sz="1600" b="1" i="0" u="none" strike="noStrike" baseline="0" dirty="0">
                  <a:solidFill>
                    <a:srgbClr val="7030A0"/>
                  </a:solidFill>
                  <a:latin typeface="Cambria" panose="02040503050406030204" pitchFamily="18" charset="0"/>
                  <a:ea typeface="Cambria" panose="02040503050406030204" pitchFamily="18" charset="0"/>
                </a:rPr>
                <a:t>Cash</a:t>
              </a:r>
              <a:endParaRPr lang="en-IN" sz="1600" b="1" dirty="0">
                <a:solidFill>
                  <a:srgbClr val="7030A0"/>
                </a:solidFill>
                <a:latin typeface="Cambria" panose="02040503050406030204" pitchFamily="18" charset="0"/>
                <a:ea typeface="Cambria" panose="02040503050406030204" pitchFamily="18" charset="0"/>
              </a:endParaRPr>
            </a:p>
          </p:txBody>
        </p:sp>
        <p:sp>
          <p:nvSpPr>
            <p:cNvPr id="18" name="TextBox 17">
              <a:extLst>
                <a:ext uri="{FF2B5EF4-FFF2-40B4-BE49-F238E27FC236}">
                  <a16:creationId xmlns:a16="http://schemas.microsoft.com/office/drawing/2014/main" id="{48C7E66C-0A68-4A6F-91DC-1F90068E9A24}"/>
                </a:ext>
              </a:extLst>
            </p:cNvPr>
            <p:cNvSpPr txBox="1"/>
            <p:nvPr/>
          </p:nvSpPr>
          <p:spPr>
            <a:xfrm>
              <a:off x="356530" y="4719468"/>
              <a:ext cx="3001862" cy="461665"/>
            </a:xfrm>
            <a:prstGeom prst="rect">
              <a:avLst/>
            </a:prstGeom>
            <a:noFill/>
          </p:spPr>
          <p:txBody>
            <a:bodyPr wrap="square" rtlCol="0">
              <a:spAutoFit/>
            </a:bodyPr>
            <a:lstStyle/>
            <a:p>
              <a:r>
                <a:rPr lang="en-US" sz="1200" i="0" u="none" strike="noStrike" baseline="0" dirty="0">
                  <a:latin typeface="Cambria" panose="02040503050406030204" pitchFamily="18" charset="0"/>
                  <a:ea typeface="Cambria" panose="02040503050406030204" pitchFamily="18" charset="0"/>
                </a:rPr>
                <a:t>Increasing Utilization of Cash and E-Wallets Over Credit Cards</a:t>
              </a:r>
            </a:p>
          </p:txBody>
        </p:sp>
      </p:grpSp>
    </p:spTree>
    <p:extLst>
      <p:ext uri="{BB962C8B-B14F-4D97-AF65-F5344CB8AC3E}">
        <p14:creationId xmlns:p14="http://schemas.microsoft.com/office/powerpoint/2010/main" val="1902235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CAD7CC-9CC6-401F-AC49-13BE506CD760}"/>
              </a:ext>
            </a:extLst>
          </p:cNvPr>
          <p:cNvPicPr>
            <a:picLocks noChangeAspect="1"/>
          </p:cNvPicPr>
          <p:nvPr/>
        </p:nvPicPr>
        <p:blipFill rotWithShape="1">
          <a:blip r:embed="rId2">
            <a:extLst>
              <a:ext uri="{28A0092B-C50C-407E-A947-70E740481C1C}">
                <a14:useLocalDpi xmlns:a14="http://schemas.microsoft.com/office/drawing/2010/main" val="0"/>
              </a:ext>
            </a:extLst>
          </a:blip>
          <a:srcRect b="15841"/>
          <a:stretch/>
        </p:blipFill>
        <p:spPr>
          <a:xfrm>
            <a:off x="0" y="0"/>
            <a:ext cx="12223288" cy="6858000"/>
          </a:xfrm>
          <a:prstGeom prst="rect">
            <a:avLst/>
          </a:prstGeom>
        </p:spPr>
      </p:pic>
      <p:sp>
        <p:nvSpPr>
          <p:cNvPr id="6" name="TextBox 5">
            <a:extLst>
              <a:ext uri="{FF2B5EF4-FFF2-40B4-BE49-F238E27FC236}">
                <a16:creationId xmlns:a16="http://schemas.microsoft.com/office/drawing/2014/main" id="{42D0E043-0991-411E-938E-3DAD7E8FEBB9}"/>
              </a:ext>
            </a:extLst>
          </p:cNvPr>
          <p:cNvSpPr txBox="1"/>
          <p:nvPr/>
        </p:nvSpPr>
        <p:spPr>
          <a:xfrm>
            <a:off x="341246" y="271821"/>
            <a:ext cx="9152943" cy="707886"/>
          </a:xfrm>
          <a:prstGeom prst="rect">
            <a:avLst/>
          </a:prstGeom>
          <a:noFill/>
        </p:spPr>
        <p:txBody>
          <a:bodyPr wrap="square" rtlCol="0">
            <a:spAutoFit/>
          </a:bodyPr>
          <a:lstStyle/>
          <a:p>
            <a:r>
              <a:rPr lang="en-US" sz="4000" dirty="0">
                <a:solidFill>
                  <a:schemeClr val="bg1"/>
                </a:solidFill>
                <a:latin typeface="Cambria" panose="02040503050406030204" pitchFamily="18" charset="0"/>
                <a:ea typeface="Cambria" panose="02040503050406030204" pitchFamily="18" charset="0"/>
              </a:rPr>
              <a:t>Individual Branch Achievements[Q1]</a:t>
            </a:r>
            <a:endParaRPr lang="en-IN" sz="4000" dirty="0">
              <a:solidFill>
                <a:schemeClr val="bg1"/>
              </a:solidFill>
              <a:latin typeface="Cambria" panose="02040503050406030204" pitchFamily="18" charset="0"/>
              <a:ea typeface="Cambria" panose="02040503050406030204" pitchFamily="18" charset="0"/>
            </a:endParaRPr>
          </a:p>
        </p:txBody>
      </p:sp>
      <p:sp>
        <p:nvSpPr>
          <p:cNvPr id="16" name="Rectangle 15">
            <a:extLst>
              <a:ext uri="{FF2B5EF4-FFF2-40B4-BE49-F238E27FC236}">
                <a16:creationId xmlns:a16="http://schemas.microsoft.com/office/drawing/2014/main" id="{FE9E2FDC-A33B-4415-B93E-A5BF8DDE42B8}"/>
              </a:ext>
            </a:extLst>
          </p:cNvPr>
          <p:cNvSpPr/>
          <p:nvPr/>
        </p:nvSpPr>
        <p:spPr>
          <a:xfrm>
            <a:off x="1162576" y="1863477"/>
            <a:ext cx="2944535" cy="3741489"/>
          </a:xfrm>
          <a:prstGeom prst="rect">
            <a:avLst/>
          </a:prstGeom>
          <a:gradFill flip="none" rotWithShape="1">
            <a:gsLst>
              <a:gs pos="32000">
                <a:srgbClr val="44008D"/>
              </a:gs>
              <a:gs pos="78000">
                <a:srgbClr val="9700F8"/>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Rectangle 16">
            <a:extLst>
              <a:ext uri="{FF2B5EF4-FFF2-40B4-BE49-F238E27FC236}">
                <a16:creationId xmlns:a16="http://schemas.microsoft.com/office/drawing/2014/main" id="{4C591B63-01A0-4C59-A693-6514DC6CD468}"/>
              </a:ext>
            </a:extLst>
          </p:cNvPr>
          <p:cNvSpPr/>
          <p:nvPr/>
        </p:nvSpPr>
        <p:spPr>
          <a:xfrm>
            <a:off x="4535663" y="1863476"/>
            <a:ext cx="2944535" cy="3741489"/>
          </a:xfrm>
          <a:prstGeom prst="rect">
            <a:avLst/>
          </a:prstGeom>
          <a:gradFill flip="none" rotWithShape="1">
            <a:gsLst>
              <a:gs pos="47500">
                <a:srgbClr val="A900EF"/>
              </a:gs>
              <a:gs pos="0">
                <a:srgbClr val="5E01A7"/>
              </a:gs>
              <a:gs pos="95000">
                <a:srgbClr val="D510EB"/>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79DC3F8B-F0A4-4860-BF3B-36EB9EB04B5C}"/>
              </a:ext>
            </a:extLst>
          </p:cNvPr>
          <p:cNvSpPr/>
          <p:nvPr/>
        </p:nvSpPr>
        <p:spPr>
          <a:xfrm>
            <a:off x="8183503" y="1863476"/>
            <a:ext cx="2944535" cy="3741489"/>
          </a:xfrm>
          <a:prstGeom prst="rect">
            <a:avLst/>
          </a:prstGeom>
          <a:gradFill flip="none" rotWithShape="1">
            <a:gsLst>
              <a:gs pos="80000">
                <a:srgbClr val="F73CB9"/>
              </a:gs>
              <a:gs pos="41000">
                <a:srgbClr val="8F02C5"/>
              </a:gs>
              <a:gs pos="100000">
                <a:srgbClr val="C03C8F"/>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622A0FA4-B6DA-4FD9-AAED-FDA043EC4DCF}"/>
              </a:ext>
            </a:extLst>
          </p:cNvPr>
          <p:cNvSpPr txBox="1"/>
          <p:nvPr/>
        </p:nvSpPr>
        <p:spPr>
          <a:xfrm>
            <a:off x="1327839" y="1975249"/>
            <a:ext cx="1170962" cy="338554"/>
          </a:xfrm>
          <a:prstGeom prst="rect">
            <a:avLst/>
          </a:prstGeom>
          <a:noFill/>
        </p:spPr>
        <p:txBody>
          <a:bodyPr wrap="none" rtlCol="0">
            <a:spAutoFit/>
          </a:bodyPr>
          <a:lstStyle/>
          <a:p>
            <a:r>
              <a:rPr lang="en-IN" sz="1600" b="1" i="0" strike="noStrike" baseline="0" dirty="0">
                <a:solidFill>
                  <a:schemeClr val="bg1"/>
                </a:solidFill>
                <a:latin typeface="Cambria" panose="02040503050406030204" pitchFamily="18" charset="0"/>
                <a:ea typeface="Cambria" panose="02040503050406030204" pitchFamily="18" charset="0"/>
              </a:rPr>
              <a:t>Naypyitaw</a:t>
            </a:r>
          </a:p>
        </p:txBody>
      </p:sp>
      <p:cxnSp>
        <p:nvCxnSpPr>
          <p:cNvPr id="21" name="Straight Connector 20">
            <a:extLst>
              <a:ext uri="{FF2B5EF4-FFF2-40B4-BE49-F238E27FC236}">
                <a16:creationId xmlns:a16="http://schemas.microsoft.com/office/drawing/2014/main" id="{C68619B2-F2CC-4DA8-B9C2-385706AB1B20}"/>
              </a:ext>
            </a:extLst>
          </p:cNvPr>
          <p:cNvCxnSpPr/>
          <p:nvPr/>
        </p:nvCxnSpPr>
        <p:spPr>
          <a:xfrm>
            <a:off x="1342417" y="2344366"/>
            <a:ext cx="177043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352588E8-ACD7-4FB6-90BF-169058329295}"/>
              </a:ext>
            </a:extLst>
          </p:cNvPr>
          <p:cNvSpPr txBox="1"/>
          <p:nvPr/>
        </p:nvSpPr>
        <p:spPr>
          <a:xfrm>
            <a:off x="1327839" y="2486702"/>
            <a:ext cx="2779272" cy="2308324"/>
          </a:xfrm>
          <a:prstGeom prst="rect">
            <a:avLst/>
          </a:prstGeom>
          <a:noFill/>
        </p:spPr>
        <p:txBody>
          <a:bodyPr wrap="square" rtlCol="0">
            <a:spAutoFit/>
          </a:bodyPr>
          <a:lstStyle/>
          <a:p>
            <a:pPr marL="285750" indent="-285750">
              <a:buClr>
                <a:schemeClr val="bg1"/>
              </a:buClr>
              <a:buFont typeface="Wingdings" panose="05000000000000000000" pitchFamily="2" charset="2"/>
              <a:buChar char="§"/>
            </a:pPr>
            <a:r>
              <a:rPr lang="en-IN" sz="1600" dirty="0">
                <a:solidFill>
                  <a:schemeClr val="bg1"/>
                </a:solidFill>
                <a:latin typeface="Cambria" panose="02040503050406030204" pitchFamily="18" charset="0"/>
                <a:ea typeface="Cambria" panose="02040503050406030204" pitchFamily="18" charset="0"/>
              </a:rPr>
              <a:t>₹1,10,569 sales it is the heist among 3 branches.</a:t>
            </a:r>
          </a:p>
          <a:p>
            <a:pPr>
              <a:buClr>
                <a:schemeClr val="bg1"/>
              </a:buClr>
            </a:pPr>
            <a:endParaRPr lang="en-IN" sz="1600" dirty="0">
              <a:solidFill>
                <a:schemeClr val="bg1"/>
              </a:solidFill>
              <a:latin typeface="Cambria" panose="02040503050406030204" pitchFamily="18" charset="0"/>
              <a:ea typeface="Cambria" panose="02040503050406030204" pitchFamily="18" charset="0"/>
            </a:endParaRPr>
          </a:p>
          <a:p>
            <a:pPr>
              <a:buClr>
                <a:schemeClr val="bg1"/>
              </a:buClr>
            </a:pPr>
            <a:endParaRPr lang="en-IN" sz="1600" dirty="0">
              <a:solidFill>
                <a:schemeClr val="bg1"/>
              </a:solidFill>
              <a:latin typeface="Cambria" panose="02040503050406030204" pitchFamily="18" charset="0"/>
              <a:ea typeface="Cambria" panose="02040503050406030204" pitchFamily="18" charset="0"/>
            </a:endParaRPr>
          </a:p>
          <a:p>
            <a:pPr marL="285750" indent="-285750">
              <a:buClr>
                <a:schemeClr val="bg1"/>
              </a:buClr>
              <a:buFont typeface="Wingdings" panose="05000000000000000000" pitchFamily="2" charset="2"/>
              <a:buChar char="§"/>
            </a:pPr>
            <a:r>
              <a:rPr lang="en-US" sz="1600" dirty="0">
                <a:solidFill>
                  <a:schemeClr val="bg1"/>
                </a:solidFill>
                <a:latin typeface="Cambria" panose="02040503050406030204" pitchFamily="18" charset="0"/>
                <a:ea typeface="Cambria" panose="02040503050406030204" pitchFamily="18" charset="0"/>
              </a:rPr>
              <a:t>The branch has generated a gross income of ₹5,265.</a:t>
            </a:r>
          </a:p>
          <a:p>
            <a:pPr marL="285750" indent="-285750">
              <a:buClr>
                <a:schemeClr val="bg1"/>
              </a:buClr>
              <a:buFont typeface="Wingdings" panose="05000000000000000000" pitchFamily="2" charset="2"/>
              <a:buChar char="§"/>
            </a:pPr>
            <a:endParaRPr lang="en-IN" sz="1600" dirty="0">
              <a:solidFill>
                <a:schemeClr val="bg1"/>
              </a:solidFill>
              <a:latin typeface="Cambria" panose="02040503050406030204" pitchFamily="18" charset="0"/>
              <a:ea typeface="Cambria" panose="02040503050406030204" pitchFamily="18" charset="0"/>
            </a:endParaRPr>
          </a:p>
          <a:p>
            <a:pPr marL="285750" indent="-285750">
              <a:buClr>
                <a:schemeClr val="bg1"/>
              </a:buClr>
              <a:buFont typeface="Wingdings" panose="05000000000000000000" pitchFamily="2" charset="2"/>
              <a:buChar char="§"/>
            </a:pPr>
            <a:r>
              <a:rPr lang="en-IN" sz="1600" dirty="0">
                <a:solidFill>
                  <a:schemeClr val="bg1"/>
                </a:solidFill>
                <a:latin typeface="Cambria" panose="02040503050406030204" pitchFamily="18" charset="0"/>
                <a:ea typeface="Cambria" panose="02040503050406030204" pitchFamily="18" charset="0"/>
              </a:rPr>
              <a:t>7.1 Stare rating achieved this branch.</a:t>
            </a:r>
          </a:p>
        </p:txBody>
      </p:sp>
      <p:sp>
        <p:nvSpPr>
          <p:cNvPr id="23" name="TextBox 22">
            <a:extLst>
              <a:ext uri="{FF2B5EF4-FFF2-40B4-BE49-F238E27FC236}">
                <a16:creationId xmlns:a16="http://schemas.microsoft.com/office/drawing/2014/main" id="{5A7DBE1A-695B-4A96-B280-EFDA41170621}"/>
              </a:ext>
            </a:extLst>
          </p:cNvPr>
          <p:cNvSpPr txBox="1"/>
          <p:nvPr/>
        </p:nvSpPr>
        <p:spPr>
          <a:xfrm>
            <a:off x="4690376" y="1972007"/>
            <a:ext cx="874983" cy="338554"/>
          </a:xfrm>
          <a:prstGeom prst="rect">
            <a:avLst/>
          </a:prstGeom>
          <a:noFill/>
        </p:spPr>
        <p:txBody>
          <a:bodyPr wrap="none" rtlCol="0">
            <a:spAutoFit/>
          </a:bodyPr>
          <a:lstStyle/>
          <a:p>
            <a:r>
              <a:rPr lang="en-IN" sz="1600" b="1" i="0" strike="noStrike" baseline="0" dirty="0">
                <a:solidFill>
                  <a:schemeClr val="bg1"/>
                </a:solidFill>
                <a:latin typeface="Cambria" panose="02040503050406030204" pitchFamily="18" charset="0"/>
                <a:ea typeface="Cambria" panose="02040503050406030204" pitchFamily="18" charset="0"/>
              </a:rPr>
              <a:t>Yangon</a:t>
            </a:r>
          </a:p>
        </p:txBody>
      </p:sp>
      <p:cxnSp>
        <p:nvCxnSpPr>
          <p:cNvPr id="24" name="Straight Connector 23">
            <a:extLst>
              <a:ext uri="{FF2B5EF4-FFF2-40B4-BE49-F238E27FC236}">
                <a16:creationId xmlns:a16="http://schemas.microsoft.com/office/drawing/2014/main" id="{CE99C10A-9B19-473D-8DD4-4A07711B8A95}"/>
              </a:ext>
            </a:extLst>
          </p:cNvPr>
          <p:cNvCxnSpPr/>
          <p:nvPr/>
        </p:nvCxnSpPr>
        <p:spPr>
          <a:xfrm>
            <a:off x="4704954" y="2341124"/>
            <a:ext cx="177043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0E083B6-D81B-4667-BA77-C5A9D2B3A63E}"/>
              </a:ext>
            </a:extLst>
          </p:cNvPr>
          <p:cNvSpPr txBox="1"/>
          <p:nvPr/>
        </p:nvSpPr>
        <p:spPr>
          <a:xfrm>
            <a:off x="4690376" y="2483460"/>
            <a:ext cx="2779272" cy="2308324"/>
          </a:xfrm>
          <a:prstGeom prst="rect">
            <a:avLst/>
          </a:prstGeom>
          <a:noFill/>
        </p:spPr>
        <p:txBody>
          <a:bodyPr wrap="square" rtlCol="0">
            <a:spAutoFit/>
          </a:bodyPr>
          <a:lstStyle/>
          <a:p>
            <a:pPr marL="285750" indent="-285750">
              <a:buClr>
                <a:schemeClr val="bg1"/>
              </a:buClr>
              <a:buFont typeface="Wingdings" panose="05000000000000000000" pitchFamily="2" charset="2"/>
              <a:buChar char="§"/>
            </a:pPr>
            <a:r>
              <a:rPr lang="en-IN" sz="1600" dirty="0">
                <a:solidFill>
                  <a:schemeClr val="bg1"/>
                </a:solidFill>
                <a:latin typeface="Cambria" panose="02040503050406030204" pitchFamily="18" charset="0"/>
                <a:ea typeface="Cambria" panose="02040503050406030204" pitchFamily="18" charset="0"/>
              </a:rPr>
              <a:t>₹1,06,200 sales it is the 2</a:t>
            </a:r>
            <a:r>
              <a:rPr lang="en-IN" sz="1600" baseline="30000" dirty="0">
                <a:solidFill>
                  <a:schemeClr val="bg1"/>
                </a:solidFill>
                <a:latin typeface="Cambria" panose="02040503050406030204" pitchFamily="18" charset="0"/>
                <a:ea typeface="Cambria" panose="02040503050406030204" pitchFamily="18" charset="0"/>
              </a:rPr>
              <a:t>nd</a:t>
            </a:r>
            <a:r>
              <a:rPr lang="en-IN" sz="1600" dirty="0">
                <a:solidFill>
                  <a:schemeClr val="bg1"/>
                </a:solidFill>
                <a:latin typeface="Cambria" panose="02040503050406030204" pitchFamily="18" charset="0"/>
                <a:ea typeface="Cambria" panose="02040503050406030204" pitchFamily="18" charset="0"/>
              </a:rPr>
              <a:t> heist among 3 branches.</a:t>
            </a:r>
          </a:p>
          <a:p>
            <a:pPr>
              <a:buClr>
                <a:schemeClr val="bg1"/>
              </a:buClr>
            </a:pPr>
            <a:endParaRPr lang="en-IN" sz="1600" dirty="0">
              <a:solidFill>
                <a:schemeClr val="bg1"/>
              </a:solidFill>
              <a:latin typeface="Cambria" panose="02040503050406030204" pitchFamily="18" charset="0"/>
              <a:ea typeface="Cambria" panose="02040503050406030204" pitchFamily="18" charset="0"/>
            </a:endParaRPr>
          </a:p>
          <a:p>
            <a:pPr marL="285750" indent="-285750">
              <a:buClr>
                <a:schemeClr val="bg1"/>
              </a:buClr>
              <a:buFont typeface="Wingdings" panose="05000000000000000000" pitchFamily="2" charset="2"/>
              <a:buChar char="§"/>
            </a:pPr>
            <a:r>
              <a:rPr lang="en-US" sz="1600" dirty="0">
                <a:solidFill>
                  <a:schemeClr val="bg1"/>
                </a:solidFill>
                <a:latin typeface="Cambria" panose="02040503050406030204" pitchFamily="18" charset="0"/>
                <a:ea typeface="Cambria" panose="02040503050406030204" pitchFamily="18" charset="0"/>
              </a:rPr>
              <a:t>The branch has generated a gross income of ₹5,057.</a:t>
            </a:r>
          </a:p>
          <a:p>
            <a:pPr marL="285750" indent="-285750">
              <a:buClr>
                <a:schemeClr val="bg1"/>
              </a:buClr>
              <a:buFont typeface="Wingdings" panose="05000000000000000000" pitchFamily="2" charset="2"/>
              <a:buChar char="§"/>
            </a:pPr>
            <a:endParaRPr lang="en-IN" sz="1600" dirty="0">
              <a:solidFill>
                <a:schemeClr val="bg1"/>
              </a:solidFill>
              <a:latin typeface="Cambria" panose="02040503050406030204" pitchFamily="18" charset="0"/>
              <a:ea typeface="Cambria" panose="02040503050406030204" pitchFamily="18" charset="0"/>
            </a:endParaRPr>
          </a:p>
          <a:p>
            <a:pPr marL="285750" indent="-285750">
              <a:buClr>
                <a:schemeClr val="bg1"/>
              </a:buClr>
              <a:buFont typeface="Wingdings" panose="05000000000000000000" pitchFamily="2" charset="2"/>
              <a:buChar char="§"/>
            </a:pPr>
            <a:r>
              <a:rPr lang="en-IN" sz="1600" dirty="0">
                <a:solidFill>
                  <a:schemeClr val="bg1"/>
                </a:solidFill>
                <a:latin typeface="Cambria" panose="02040503050406030204" pitchFamily="18" charset="0"/>
                <a:ea typeface="Cambria" panose="02040503050406030204" pitchFamily="18" charset="0"/>
              </a:rPr>
              <a:t>7 Stare rating achieved this branch.</a:t>
            </a:r>
          </a:p>
        </p:txBody>
      </p:sp>
      <p:sp>
        <p:nvSpPr>
          <p:cNvPr id="26" name="TextBox 25">
            <a:extLst>
              <a:ext uri="{FF2B5EF4-FFF2-40B4-BE49-F238E27FC236}">
                <a16:creationId xmlns:a16="http://schemas.microsoft.com/office/drawing/2014/main" id="{7AF78931-33D2-42FB-840C-DEC1B8EC95B5}"/>
              </a:ext>
            </a:extLst>
          </p:cNvPr>
          <p:cNvSpPr txBox="1"/>
          <p:nvPr/>
        </p:nvSpPr>
        <p:spPr>
          <a:xfrm>
            <a:off x="8335016" y="1978493"/>
            <a:ext cx="1099853" cy="338554"/>
          </a:xfrm>
          <a:prstGeom prst="rect">
            <a:avLst/>
          </a:prstGeom>
          <a:noFill/>
        </p:spPr>
        <p:txBody>
          <a:bodyPr wrap="none" rtlCol="0">
            <a:spAutoFit/>
          </a:bodyPr>
          <a:lstStyle/>
          <a:p>
            <a:r>
              <a:rPr lang="en-IN" sz="1600" b="1" i="0" strike="noStrike" baseline="0" dirty="0">
                <a:solidFill>
                  <a:schemeClr val="bg1"/>
                </a:solidFill>
                <a:latin typeface="Cambria" panose="02040503050406030204" pitchFamily="18" charset="0"/>
                <a:ea typeface="Cambria" panose="02040503050406030204" pitchFamily="18" charset="0"/>
              </a:rPr>
              <a:t>Mandalay</a:t>
            </a:r>
          </a:p>
        </p:txBody>
      </p:sp>
      <p:cxnSp>
        <p:nvCxnSpPr>
          <p:cNvPr id="27" name="Straight Connector 26">
            <a:extLst>
              <a:ext uri="{FF2B5EF4-FFF2-40B4-BE49-F238E27FC236}">
                <a16:creationId xmlns:a16="http://schemas.microsoft.com/office/drawing/2014/main" id="{DE3D0A7E-5597-4E83-A4A4-2E160C9B3A13}"/>
              </a:ext>
            </a:extLst>
          </p:cNvPr>
          <p:cNvCxnSpPr/>
          <p:nvPr/>
        </p:nvCxnSpPr>
        <p:spPr>
          <a:xfrm>
            <a:off x="8349594" y="2347610"/>
            <a:ext cx="1770434"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16F1F610-963D-47BF-9984-DA5BB5EE47F3}"/>
              </a:ext>
            </a:extLst>
          </p:cNvPr>
          <p:cNvSpPr txBox="1"/>
          <p:nvPr/>
        </p:nvSpPr>
        <p:spPr>
          <a:xfrm>
            <a:off x="8335016" y="2489946"/>
            <a:ext cx="2779272" cy="2308324"/>
          </a:xfrm>
          <a:prstGeom prst="rect">
            <a:avLst/>
          </a:prstGeom>
          <a:noFill/>
        </p:spPr>
        <p:txBody>
          <a:bodyPr wrap="square" rtlCol="0">
            <a:spAutoFit/>
          </a:bodyPr>
          <a:lstStyle/>
          <a:p>
            <a:pPr marL="285750" indent="-285750">
              <a:buClr>
                <a:schemeClr val="bg1"/>
              </a:buClr>
              <a:buFont typeface="Wingdings" panose="05000000000000000000" pitchFamily="2" charset="2"/>
              <a:buChar char="§"/>
            </a:pPr>
            <a:r>
              <a:rPr lang="en-IN" sz="1600" dirty="0">
                <a:solidFill>
                  <a:schemeClr val="bg1"/>
                </a:solidFill>
                <a:latin typeface="Cambria" panose="02040503050406030204" pitchFamily="18" charset="0"/>
                <a:ea typeface="Cambria" panose="02040503050406030204" pitchFamily="18" charset="0"/>
              </a:rPr>
              <a:t>₹1,06,198 sales it is the lowest among 3 branches.</a:t>
            </a:r>
          </a:p>
          <a:p>
            <a:pPr>
              <a:buClr>
                <a:schemeClr val="bg1"/>
              </a:buClr>
            </a:pPr>
            <a:endParaRPr lang="en-IN" sz="1600" dirty="0">
              <a:solidFill>
                <a:schemeClr val="bg1"/>
              </a:solidFill>
              <a:latin typeface="Cambria" panose="02040503050406030204" pitchFamily="18" charset="0"/>
              <a:ea typeface="Cambria" panose="02040503050406030204" pitchFamily="18" charset="0"/>
            </a:endParaRPr>
          </a:p>
          <a:p>
            <a:pPr>
              <a:buClr>
                <a:schemeClr val="bg1"/>
              </a:buClr>
            </a:pPr>
            <a:endParaRPr lang="en-IN" sz="1600" dirty="0">
              <a:solidFill>
                <a:schemeClr val="bg1"/>
              </a:solidFill>
              <a:latin typeface="Cambria" panose="02040503050406030204" pitchFamily="18" charset="0"/>
              <a:ea typeface="Cambria" panose="02040503050406030204" pitchFamily="18" charset="0"/>
            </a:endParaRPr>
          </a:p>
          <a:p>
            <a:pPr marL="285750" indent="-285750">
              <a:buClr>
                <a:schemeClr val="bg1"/>
              </a:buClr>
              <a:buFont typeface="Wingdings" panose="05000000000000000000" pitchFamily="2" charset="2"/>
              <a:buChar char="§"/>
            </a:pPr>
            <a:r>
              <a:rPr lang="en-US" sz="1600" dirty="0">
                <a:solidFill>
                  <a:schemeClr val="bg1"/>
                </a:solidFill>
                <a:latin typeface="Cambria" panose="02040503050406030204" pitchFamily="18" charset="0"/>
                <a:ea typeface="Cambria" panose="02040503050406030204" pitchFamily="18" charset="0"/>
              </a:rPr>
              <a:t>The branch has generated a gross income of ₹5,057.</a:t>
            </a:r>
          </a:p>
          <a:p>
            <a:pPr marL="285750" indent="-285750">
              <a:buClr>
                <a:schemeClr val="bg1"/>
              </a:buClr>
              <a:buFont typeface="Wingdings" panose="05000000000000000000" pitchFamily="2" charset="2"/>
              <a:buChar char="§"/>
            </a:pPr>
            <a:endParaRPr lang="en-IN" sz="1600" dirty="0">
              <a:solidFill>
                <a:schemeClr val="bg1"/>
              </a:solidFill>
              <a:latin typeface="Cambria" panose="02040503050406030204" pitchFamily="18" charset="0"/>
              <a:ea typeface="Cambria" panose="02040503050406030204" pitchFamily="18" charset="0"/>
            </a:endParaRPr>
          </a:p>
          <a:p>
            <a:pPr marL="285750" indent="-285750">
              <a:buClr>
                <a:schemeClr val="bg1"/>
              </a:buClr>
              <a:buFont typeface="Wingdings" panose="05000000000000000000" pitchFamily="2" charset="2"/>
              <a:buChar char="§"/>
            </a:pPr>
            <a:r>
              <a:rPr lang="en-IN" sz="1600" dirty="0">
                <a:solidFill>
                  <a:schemeClr val="bg1"/>
                </a:solidFill>
                <a:latin typeface="Cambria" panose="02040503050406030204" pitchFamily="18" charset="0"/>
                <a:ea typeface="Cambria" panose="02040503050406030204" pitchFamily="18" charset="0"/>
              </a:rPr>
              <a:t>6.8 Stare rating achieved this branch.</a:t>
            </a:r>
          </a:p>
        </p:txBody>
      </p:sp>
      <p:sp>
        <p:nvSpPr>
          <p:cNvPr id="29" name="TextBox 28">
            <a:extLst>
              <a:ext uri="{FF2B5EF4-FFF2-40B4-BE49-F238E27FC236}">
                <a16:creationId xmlns:a16="http://schemas.microsoft.com/office/drawing/2014/main" id="{1990DDD4-B90E-482C-9595-50F525D8D657}"/>
              </a:ext>
            </a:extLst>
          </p:cNvPr>
          <p:cNvSpPr txBox="1"/>
          <p:nvPr/>
        </p:nvSpPr>
        <p:spPr>
          <a:xfrm>
            <a:off x="338134" y="5902214"/>
            <a:ext cx="11516907" cy="461665"/>
          </a:xfrm>
          <a:prstGeom prst="rect">
            <a:avLst/>
          </a:prstGeom>
          <a:noFill/>
        </p:spPr>
        <p:txBody>
          <a:bodyPr wrap="square" rtlCol="0">
            <a:spAutoFit/>
          </a:bodyPr>
          <a:lstStyle/>
          <a:p>
            <a:r>
              <a:rPr lang="en-US" sz="1200" i="0" u="none" strike="noStrike" baseline="0" dirty="0">
                <a:solidFill>
                  <a:schemeClr val="bg1"/>
                </a:solidFill>
                <a:latin typeface="Cambria" panose="02040503050406030204" pitchFamily="18" charset="0"/>
                <a:ea typeface="Cambria" panose="02040503050406030204" pitchFamily="18" charset="0"/>
              </a:rPr>
              <a:t>The Mandalay branch has attained a rating of 6.8 stars, representing the lowest rating among our three branches. Our analysis reveals that this branch has recorded comparatively lower sales than its counterparts. We recommend a thorough examination of factors contributing to this performance gap to devise strategies for improvement.</a:t>
            </a:r>
            <a:endParaRPr lang="en-IN" sz="1200" dirty="0">
              <a:solidFill>
                <a:schemeClr val="bg1"/>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59699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able 12">
            <a:extLst>
              <a:ext uri="{FF2B5EF4-FFF2-40B4-BE49-F238E27FC236}">
                <a16:creationId xmlns:a16="http://schemas.microsoft.com/office/drawing/2014/main" id="{5055449E-3977-48ED-BA36-8CC18E053284}"/>
              </a:ext>
            </a:extLst>
          </p:cNvPr>
          <p:cNvGraphicFramePr>
            <a:graphicFrameLocks noGrp="1"/>
          </p:cNvGraphicFramePr>
          <p:nvPr>
            <p:extLst>
              <p:ext uri="{D42A27DB-BD31-4B8C-83A1-F6EECF244321}">
                <p14:modId xmlns:p14="http://schemas.microsoft.com/office/powerpoint/2010/main" val="535843810"/>
              </p:ext>
            </p:extLst>
          </p:nvPr>
        </p:nvGraphicFramePr>
        <p:xfrm>
          <a:off x="818748" y="1648838"/>
          <a:ext cx="10554505" cy="3813244"/>
        </p:xfrm>
        <a:graphic>
          <a:graphicData uri="http://schemas.openxmlformats.org/drawingml/2006/table">
            <a:tbl>
              <a:tblPr/>
              <a:tblGrid>
                <a:gridCol w="808365">
                  <a:extLst>
                    <a:ext uri="{9D8B030D-6E8A-4147-A177-3AD203B41FA5}">
                      <a16:colId xmlns:a16="http://schemas.microsoft.com/office/drawing/2014/main" val="3211998296"/>
                    </a:ext>
                  </a:extLst>
                </a:gridCol>
                <a:gridCol w="1525217">
                  <a:extLst>
                    <a:ext uri="{9D8B030D-6E8A-4147-A177-3AD203B41FA5}">
                      <a16:colId xmlns:a16="http://schemas.microsoft.com/office/drawing/2014/main" val="420566916"/>
                    </a:ext>
                  </a:extLst>
                </a:gridCol>
                <a:gridCol w="1860765">
                  <a:extLst>
                    <a:ext uri="{9D8B030D-6E8A-4147-A177-3AD203B41FA5}">
                      <a16:colId xmlns:a16="http://schemas.microsoft.com/office/drawing/2014/main" val="872013733"/>
                    </a:ext>
                  </a:extLst>
                </a:gridCol>
                <a:gridCol w="1570975">
                  <a:extLst>
                    <a:ext uri="{9D8B030D-6E8A-4147-A177-3AD203B41FA5}">
                      <a16:colId xmlns:a16="http://schemas.microsoft.com/office/drawing/2014/main" val="2418094963"/>
                    </a:ext>
                  </a:extLst>
                </a:gridCol>
                <a:gridCol w="1433705">
                  <a:extLst>
                    <a:ext uri="{9D8B030D-6E8A-4147-A177-3AD203B41FA5}">
                      <a16:colId xmlns:a16="http://schemas.microsoft.com/office/drawing/2014/main" val="3030614739"/>
                    </a:ext>
                  </a:extLst>
                </a:gridCol>
                <a:gridCol w="1677739">
                  <a:extLst>
                    <a:ext uri="{9D8B030D-6E8A-4147-A177-3AD203B41FA5}">
                      <a16:colId xmlns:a16="http://schemas.microsoft.com/office/drawing/2014/main" val="3937248058"/>
                    </a:ext>
                  </a:extLst>
                </a:gridCol>
                <a:gridCol w="1677739">
                  <a:extLst>
                    <a:ext uri="{9D8B030D-6E8A-4147-A177-3AD203B41FA5}">
                      <a16:colId xmlns:a16="http://schemas.microsoft.com/office/drawing/2014/main" val="3621709668"/>
                    </a:ext>
                  </a:extLst>
                </a:gridCol>
              </a:tblGrid>
              <a:tr h="953311">
                <a:tc>
                  <a:txBody>
                    <a:bodyPr/>
                    <a:lstStyle/>
                    <a:p>
                      <a:pPr algn="l" fontAlgn="t"/>
                      <a:endParaRPr lang="en-IN" sz="1200" b="0" i="0" u="none" strike="noStrike" dirty="0">
                        <a:solidFill>
                          <a:srgbClr val="000000"/>
                        </a:solidFill>
                        <a:effectLst/>
                        <a:latin typeface="Cambria" panose="02040503050406030204" pitchFamily="18" charset="0"/>
                      </a:endParaRPr>
                    </a:p>
                  </a:txBody>
                  <a:tcPr marL="7620" marR="7620" marT="762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mbria" panose="02040503050406030204" pitchFamily="18" charset="0"/>
                        </a:rPr>
                        <a:t>Health and beauty</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mbria" panose="02040503050406030204" pitchFamily="18" charset="0"/>
                        </a:rPr>
                        <a:t>Electronic accessories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mbria" panose="02040503050406030204" pitchFamily="18" charset="0"/>
                        </a:rPr>
                        <a:t>Home and lifestyle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mbria" panose="02040503050406030204" pitchFamily="18" charset="0"/>
                        </a:rPr>
                        <a:t>Sports and travel</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mbria" panose="02040503050406030204" pitchFamily="18" charset="0"/>
                        </a:rPr>
                        <a:t>Food and beverages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mbria" panose="02040503050406030204" pitchFamily="18" charset="0"/>
                        </a:rPr>
                        <a:t>Fashion accessories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35924336"/>
                  </a:ext>
                </a:extLst>
              </a:tr>
              <a:tr h="953311">
                <a:tc>
                  <a:txBody>
                    <a:bodyPr/>
                    <a:lstStyle/>
                    <a:p>
                      <a:pPr algn="l" fontAlgn="t"/>
                      <a:r>
                        <a:rPr lang="en-IN" sz="1200" b="0" i="0" u="none" strike="noStrike">
                          <a:solidFill>
                            <a:srgbClr val="000000"/>
                          </a:solidFill>
                          <a:effectLst/>
                          <a:latin typeface="Cambria" panose="02040503050406030204" pitchFamily="18" charset="0"/>
                        </a:rPr>
                        <a:t>January</a:t>
                      </a:r>
                    </a:p>
                  </a:txBody>
                  <a:tcPr marL="7620" marR="7620" marT="762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FFFFFF"/>
                          </a:solidFill>
                          <a:effectLst/>
                          <a:latin typeface="Cambria" panose="02040503050406030204" pitchFamily="18" charset="0"/>
                        </a:rPr>
                        <a:t>16383</a:t>
                      </a:r>
                    </a:p>
                  </a:txBody>
                  <a:tcPr marL="7620" marR="7620" marT="7620"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31869B"/>
                    </a:solidFill>
                  </a:tcPr>
                </a:tc>
                <a:tc>
                  <a:txBody>
                    <a:bodyPr/>
                    <a:lstStyle/>
                    <a:p>
                      <a:pPr algn="ctr" fontAlgn="ctr"/>
                      <a:r>
                        <a:rPr lang="en-IN" sz="1200" b="0" i="0" u="none" strike="noStrike">
                          <a:solidFill>
                            <a:srgbClr val="FFFFFF"/>
                          </a:solidFill>
                          <a:effectLst/>
                          <a:latin typeface="Cambria" panose="02040503050406030204" pitchFamily="18" charset="0"/>
                        </a:rPr>
                        <a:t>18831</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4E5F9D"/>
                    </a:solidFill>
                  </a:tcPr>
                </a:tc>
                <a:tc>
                  <a:txBody>
                    <a:bodyPr/>
                    <a:lstStyle/>
                    <a:p>
                      <a:pPr algn="ctr" fontAlgn="ctr"/>
                      <a:r>
                        <a:rPr lang="en-IN" sz="1200" b="0" i="0" u="none" strike="noStrike">
                          <a:solidFill>
                            <a:srgbClr val="FFFFFF"/>
                          </a:solidFill>
                          <a:effectLst/>
                          <a:latin typeface="Cambria" panose="02040503050406030204" pitchFamily="18" charset="0"/>
                        </a:rPr>
                        <a:t>20495</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62449E"/>
                    </a:solidFill>
                  </a:tcPr>
                </a:tc>
                <a:tc>
                  <a:txBody>
                    <a:bodyPr/>
                    <a:lstStyle/>
                    <a:p>
                      <a:pPr algn="ctr" fontAlgn="ctr"/>
                      <a:r>
                        <a:rPr lang="en-IN" sz="1200" b="0" i="0" u="none" strike="noStrike">
                          <a:solidFill>
                            <a:srgbClr val="FFFFFF"/>
                          </a:solidFill>
                          <a:effectLst/>
                          <a:latin typeface="Cambria" panose="02040503050406030204" pitchFamily="18" charset="0"/>
                        </a:rPr>
                        <a:t>21667</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7030A0"/>
                    </a:solidFill>
                  </a:tcPr>
                </a:tc>
                <a:tc>
                  <a:txBody>
                    <a:bodyPr/>
                    <a:lstStyle/>
                    <a:p>
                      <a:pPr algn="ctr" fontAlgn="ctr"/>
                      <a:r>
                        <a:rPr lang="en-IN" sz="1200" b="0" i="0" u="none" strike="noStrike">
                          <a:solidFill>
                            <a:srgbClr val="FFFFFF"/>
                          </a:solidFill>
                          <a:effectLst/>
                          <a:latin typeface="Cambria" panose="02040503050406030204" pitchFamily="18" charset="0"/>
                        </a:rPr>
                        <a:t>19571</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57539E"/>
                    </a:solidFill>
                  </a:tcPr>
                </a:tc>
                <a:tc>
                  <a:txBody>
                    <a:bodyPr/>
                    <a:lstStyle/>
                    <a:p>
                      <a:pPr algn="ctr" fontAlgn="ctr"/>
                      <a:r>
                        <a:rPr lang="en-IN" sz="1200" b="0" i="0" u="none" strike="noStrike">
                          <a:solidFill>
                            <a:srgbClr val="FFFFFF"/>
                          </a:solidFill>
                          <a:effectLst/>
                          <a:latin typeface="Cambria" panose="02040503050406030204" pitchFamily="18" charset="0"/>
                        </a:rPr>
                        <a:t>19345</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54569D"/>
                    </a:solidFill>
                  </a:tcPr>
                </a:tc>
                <a:extLst>
                  <a:ext uri="{0D108BD9-81ED-4DB2-BD59-A6C34878D82A}">
                    <a16:rowId xmlns:a16="http://schemas.microsoft.com/office/drawing/2014/main" val="415207720"/>
                  </a:ext>
                </a:extLst>
              </a:tr>
              <a:tr h="953311">
                <a:tc>
                  <a:txBody>
                    <a:bodyPr/>
                    <a:lstStyle/>
                    <a:p>
                      <a:pPr algn="l" fontAlgn="t"/>
                      <a:r>
                        <a:rPr lang="en-IN" sz="1200" b="0" i="0" u="none" strike="noStrike">
                          <a:solidFill>
                            <a:srgbClr val="000000"/>
                          </a:solidFill>
                          <a:effectLst/>
                          <a:latin typeface="Cambria" panose="02040503050406030204" pitchFamily="18" charset="0"/>
                        </a:rPr>
                        <a:t>February</a:t>
                      </a:r>
                    </a:p>
                  </a:txBody>
                  <a:tcPr marL="7620" marR="7620" marT="762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FFFFFF"/>
                          </a:solidFill>
                          <a:effectLst/>
                          <a:latin typeface="Cambria" panose="02040503050406030204" pitchFamily="18" charset="0"/>
                        </a:rPr>
                        <a:t>14602</a:t>
                      </a:r>
                    </a:p>
                  </a:txBody>
                  <a:tcPr marL="7620" marR="7620" marT="7620" marB="0" anchor="ctr">
                    <a:lnL w="6350" cap="flat" cmpd="sng" algn="ctr">
                      <a:solidFill>
                        <a:srgbClr val="000000"/>
                      </a:solidFill>
                      <a:prstDash val="solid"/>
                      <a:round/>
                      <a:headEnd type="none" w="med" len="med"/>
                      <a:tailEnd type="none" w="med" len="med"/>
                    </a:lnL>
                    <a:lnR>
                      <a:noFill/>
                    </a:lnR>
                    <a:lnT>
                      <a:noFill/>
                    </a:lnT>
                    <a:lnB>
                      <a:noFill/>
                    </a:lnB>
                    <a:solidFill>
                      <a:srgbClr val="436E9C"/>
                    </a:solidFill>
                  </a:tcPr>
                </a:tc>
                <a:tc>
                  <a:txBody>
                    <a:bodyPr/>
                    <a:lstStyle/>
                    <a:p>
                      <a:pPr algn="ctr" fontAlgn="ctr"/>
                      <a:r>
                        <a:rPr lang="en-IN" sz="1200" b="0" i="0" u="none" strike="noStrike">
                          <a:solidFill>
                            <a:srgbClr val="FFFFFF"/>
                          </a:solidFill>
                          <a:effectLst/>
                          <a:latin typeface="Cambria" panose="02040503050406030204" pitchFamily="18" charset="0"/>
                        </a:rPr>
                        <a:t>17363</a:t>
                      </a:r>
                    </a:p>
                  </a:txBody>
                  <a:tcPr marL="7620" marR="7620" marT="7620" marB="0" anchor="ctr">
                    <a:lnL>
                      <a:noFill/>
                    </a:lnL>
                    <a:lnR>
                      <a:noFill/>
                    </a:lnR>
                    <a:lnT>
                      <a:noFill/>
                    </a:lnT>
                    <a:lnB>
                      <a:noFill/>
                    </a:lnB>
                    <a:solidFill>
                      <a:srgbClr val="5A4E9E"/>
                    </a:solidFill>
                  </a:tcPr>
                </a:tc>
                <a:tc>
                  <a:txBody>
                    <a:bodyPr/>
                    <a:lstStyle/>
                    <a:p>
                      <a:pPr algn="ctr" fontAlgn="ctr"/>
                      <a:r>
                        <a:rPr lang="en-IN" sz="1200" b="0" i="0" u="none" strike="noStrike">
                          <a:solidFill>
                            <a:srgbClr val="FFFFFF"/>
                          </a:solidFill>
                          <a:effectLst/>
                          <a:latin typeface="Cambria" panose="02040503050406030204" pitchFamily="18" charset="0"/>
                        </a:rPr>
                        <a:t>12434</a:t>
                      </a:r>
                    </a:p>
                  </a:txBody>
                  <a:tcPr marL="7620" marR="7620" marT="7620" marB="0" anchor="ctr">
                    <a:lnL>
                      <a:noFill/>
                    </a:lnL>
                    <a:lnR>
                      <a:noFill/>
                    </a:lnR>
                    <a:lnT>
                      <a:noFill/>
                    </a:lnT>
                    <a:lnB>
                      <a:noFill/>
                    </a:lnB>
                    <a:solidFill>
                      <a:srgbClr val="31869B"/>
                    </a:solidFill>
                  </a:tcPr>
                </a:tc>
                <a:tc>
                  <a:txBody>
                    <a:bodyPr/>
                    <a:lstStyle/>
                    <a:p>
                      <a:pPr algn="ctr" fontAlgn="ctr"/>
                      <a:r>
                        <a:rPr lang="en-IN" sz="1200" b="0" i="0" u="none" strike="noStrike">
                          <a:solidFill>
                            <a:srgbClr val="FFFFFF"/>
                          </a:solidFill>
                          <a:effectLst/>
                          <a:latin typeface="Cambria" panose="02040503050406030204" pitchFamily="18" charset="0"/>
                        </a:rPr>
                        <a:t>13810</a:t>
                      </a:r>
                    </a:p>
                  </a:txBody>
                  <a:tcPr marL="7620" marR="7620" marT="7620" marB="0" anchor="ctr">
                    <a:lnL>
                      <a:noFill/>
                    </a:lnL>
                    <a:lnR>
                      <a:noFill/>
                    </a:lnR>
                    <a:lnT>
                      <a:noFill/>
                    </a:lnT>
                    <a:lnB>
                      <a:noFill/>
                    </a:lnB>
                    <a:solidFill>
                      <a:srgbClr val="3C779B"/>
                    </a:solidFill>
                  </a:tcPr>
                </a:tc>
                <a:tc>
                  <a:txBody>
                    <a:bodyPr/>
                    <a:lstStyle/>
                    <a:p>
                      <a:pPr algn="ctr" fontAlgn="ctr"/>
                      <a:r>
                        <a:rPr lang="en-IN" sz="1200" b="0" i="0" u="none" strike="noStrike">
                          <a:solidFill>
                            <a:srgbClr val="FFFFFF"/>
                          </a:solidFill>
                          <a:effectLst/>
                          <a:latin typeface="Cambria" panose="02040503050406030204" pitchFamily="18" charset="0"/>
                        </a:rPr>
                        <a:t>20000</a:t>
                      </a:r>
                    </a:p>
                  </a:txBody>
                  <a:tcPr marL="7620" marR="7620" marT="7620" marB="0" anchor="ctr">
                    <a:lnL>
                      <a:noFill/>
                    </a:lnL>
                    <a:lnR>
                      <a:noFill/>
                    </a:lnR>
                    <a:lnT>
                      <a:noFill/>
                    </a:lnT>
                    <a:lnB>
                      <a:noFill/>
                    </a:lnB>
                    <a:solidFill>
                      <a:srgbClr val="7030A0"/>
                    </a:solidFill>
                  </a:tcPr>
                </a:tc>
                <a:tc>
                  <a:txBody>
                    <a:bodyPr/>
                    <a:lstStyle/>
                    <a:p>
                      <a:pPr algn="ctr" fontAlgn="ctr"/>
                      <a:r>
                        <a:rPr lang="en-IN" sz="1200" b="0" i="0" u="none" strike="noStrike">
                          <a:solidFill>
                            <a:srgbClr val="FFFFFF"/>
                          </a:solidFill>
                          <a:effectLst/>
                          <a:latin typeface="Cambria" panose="02040503050406030204" pitchFamily="18" charset="0"/>
                        </a:rPr>
                        <a:t>19010</a:t>
                      </a:r>
                    </a:p>
                  </a:txBody>
                  <a:tcPr marL="7620" marR="7620" marT="7620" marB="0" anchor="ctr">
                    <a:lnL>
                      <a:noFill/>
                    </a:lnL>
                    <a:lnR>
                      <a:noFill/>
                    </a:lnR>
                    <a:lnT>
                      <a:noFill/>
                    </a:lnT>
                    <a:lnB>
                      <a:noFill/>
                    </a:lnB>
                    <a:solidFill>
                      <a:srgbClr val="673C9F"/>
                    </a:solidFill>
                  </a:tcPr>
                </a:tc>
                <a:extLst>
                  <a:ext uri="{0D108BD9-81ED-4DB2-BD59-A6C34878D82A}">
                    <a16:rowId xmlns:a16="http://schemas.microsoft.com/office/drawing/2014/main" val="2516220930"/>
                  </a:ext>
                </a:extLst>
              </a:tr>
              <a:tr h="953311">
                <a:tc>
                  <a:txBody>
                    <a:bodyPr/>
                    <a:lstStyle/>
                    <a:p>
                      <a:pPr algn="l" fontAlgn="t"/>
                      <a:r>
                        <a:rPr lang="en-IN" sz="1200" b="0" i="0" u="none" strike="noStrike">
                          <a:solidFill>
                            <a:srgbClr val="000000"/>
                          </a:solidFill>
                          <a:effectLst/>
                          <a:latin typeface="Cambria" panose="02040503050406030204" pitchFamily="18" charset="0"/>
                        </a:rPr>
                        <a:t>March</a:t>
                      </a:r>
                    </a:p>
                  </a:txBody>
                  <a:tcPr marL="7620" marR="7620" marT="762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FFFFFF"/>
                          </a:solidFill>
                          <a:effectLst/>
                          <a:latin typeface="Cambria" panose="02040503050406030204" pitchFamily="18" charset="0"/>
                        </a:rPr>
                        <a:t>18208</a:t>
                      </a:r>
                    </a:p>
                  </a:txBody>
                  <a:tcPr marL="7620" marR="7620" marT="7620" marB="0" anchor="ctr">
                    <a:lnL w="6350" cap="flat" cmpd="sng" algn="ctr">
                      <a:solidFill>
                        <a:srgbClr val="000000"/>
                      </a:solidFill>
                      <a:prstDash val="solid"/>
                      <a:round/>
                      <a:headEnd type="none" w="med" len="med"/>
                      <a:tailEnd type="none" w="med" len="med"/>
                    </a:lnL>
                    <a:lnR>
                      <a:noFill/>
                    </a:lnR>
                    <a:lnT>
                      <a:noFill/>
                    </a:lnT>
                    <a:lnB>
                      <a:noFill/>
                    </a:lnB>
                    <a:solidFill>
                      <a:srgbClr val="4D609D"/>
                    </a:solidFill>
                  </a:tcPr>
                </a:tc>
                <a:tc>
                  <a:txBody>
                    <a:bodyPr/>
                    <a:lstStyle/>
                    <a:p>
                      <a:pPr algn="ctr" fontAlgn="ctr"/>
                      <a:r>
                        <a:rPr lang="en-IN" sz="1200" b="0" i="0" u="none" strike="noStrike">
                          <a:solidFill>
                            <a:srgbClr val="FFFFFF"/>
                          </a:solidFill>
                          <a:effectLst/>
                          <a:latin typeface="Cambria" panose="02040503050406030204" pitchFamily="18" charset="0"/>
                        </a:rPr>
                        <a:t>18143</a:t>
                      </a:r>
                    </a:p>
                  </a:txBody>
                  <a:tcPr marL="7620" marR="7620" marT="7620" marB="0" anchor="ctr">
                    <a:lnL>
                      <a:noFill/>
                    </a:lnL>
                    <a:lnR>
                      <a:noFill/>
                    </a:lnR>
                    <a:lnT>
                      <a:noFill/>
                    </a:lnT>
                    <a:lnB>
                      <a:noFill/>
                    </a:lnB>
                    <a:solidFill>
                      <a:srgbClr val="4C619D"/>
                    </a:solidFill>
                  </a:tcPr>
                </a:tc>
                <a:tc>
                  <a:txBody>
                    <a:bodyPr/>
                    <a:lstStyle/>
                    <a:p>
                      <a:pPr algn="ctr" fontAlgn="ctr"/>
                      <a:r>
                        <a:rPr lang="en-IN" sz="1200" b="0" i="0" u="none" strike="noStrike">
                          <a:solidFill>
                            <a:srgbClr val="FFFFFF"/>
                          </a:solidFill>
                          <a:effectLst/>
                          <a:latin typeface="Cambria" panose="02040503050406030204" pitchFamily="18" charset="0"/>
                        </a:rPr>
                        <a:t>20933</a:t>
                      </a:r>
                    </a:p>
                  </a:txBody>
                  <a:tcPr marL="7620" marR="7620" marT="7620" marB="0" anchor="ctr">
                    <a:lnL>
                      <a:noFill/>
                    </a:lnL>
                    <a:lnR>
                      <a:noFill/>
                    </a:lnR>
                    <a:lnT>
                      <a:noFill/>
                    </a:lnT>
                    <a:lnB>
                      <a:noFill/>
                    </a:lnB>
                    <a:solidFill>
                      <a:srgbClr val="7030A0"/>
                    </a:solidFill>
                  </a:tcPr>
                </a:tc>
                <a:tc>
                  <a:txBody>
                    <a:bodyPr/>
                    <a:lstStyle/>
                    <a:p>
                      <a:pPr algn="ctr" fontAlgn="ctr"/>
                      <a:r>
                        <a:rPr lang="en-IN" sz="1200" b="0" i="0" u="none" strike="noStrike">
                          <a:solidFill>
                            <a:srgbClr val="FFFFFF"/>
                          </a:solidFill>
                          <a:effectLst/>
                          <a:latin typeface="Cambria" panose="02040503050406030204" pitchFamily="18" charset="0"/>
                        </a:rPr>
                        <a:t>19646</a:t>
                      </a:r>
                    </a:p>
                  </a:txBody>
                  <a:tcPr marL="7620" marR="7620" marT="7620" marB="0" anchor="ctr">
                    <a:lnL>
                      <a:noFill/>
                    </a:lnL>
                    <a:lnR>
                      <a:noFill/>
                    </a:lnR>
                    <a:lnT>
                      <a:noFill/>
                    </a:lnT>
                    <a:lnB>
                      <a:noFill/>
                    </a:lnB>
                    <a:solidFill>
                      <a:srgbClr val="5F479E"/>
                    </a:solidFill>
                  </a:tcPr>
                </a:tc>
                <a:tc>
                  <a:txBody>
                    <a:bodyPr/>
                    <a:lstStyle/>
                    <a:p>
                      <a:pPr algn="ctr" fontAlgn="ctr"/>
                      <a:r>
                        <a:rPr lang="en-IN" sz="1200" b="0" i="0" u="none" strike="noStrike">
                          <a:solidFill>
                            <a:srgbClr val="FFFFFF"/>
                          </a:solidFill>
                          <a:effectLst/>
                          <a:latin typeface="Cambria" panose="02040503050406030204" pitchFamily="18" charset="0"/>
                        </a:rPr>
                        <a:t>16574</a:t>
                      </a:r>
                    </a:p>
                  </a:txBody>
                  <a:tcPr marL="7620" marR="7620" marT="7620" marB="0" anchor="ctr">
                    <a:lnL>
                      <a:noFill/>
                    </a:lnL>
                    <a:lnR>
                      <a:noFill/>
                    </a:lnR>
                    <a:lnT>
                      <a:noFill/>
                    </a:lnT>
                    <a:lnB>
                      <a:noFill/>
                    </a:lnB>
                    <a:solidFill>
                      <a:srgbClr val="387C9B"/>
                    </a:solidFill>
                  </a:tcPr>
                </a:tc>
                <a:tc>
                  <a:txBody>
                    <a:bodyPr/>
                    <a:lstStyle/>
                    <a:p>
                      <a:pPr algn="ctr" fontAlgn="ctr"/>
                      <a:r>
                        <a:rPr lang="en-IN" sz="1200" b="0" i="0" u="none" strike="noStrike" dirty="0">
                          <a:solidFill>
                            <a:srgbClr val="FFFFFF"/>
                          </a:solidFill>
                          <a:effectLst/>
                          <a:latin typeface="Cambria" panose="02040503050406030204" pitchFamily="18" charset="0"/>
                        </a:rPr>
                        <a:t>15951</a:t>
                      </a:r>
                    </a:p>
                  </a:txBody>
                  <a:tcPr marL="7620" marR="7620" marT="7620" marB="0" anchor="ctr">
                    <a:lnL>
                      <a:noFill/>
                    </a:lnL>
                    <a:lnR>
                      <a:noFill/>
                    </a:lnR>
                    <a:lnT>
                      <a:noFill/>
                    </a:lnT>
                    <a:lnB>
                      <a:noFill/>
                    </a:lnB>
                    <a:solidFill>
                      <a:srgbClr val="31869B"/>
                    </a:solidFill>
                  </a:tcPr>
                </a:tc>
                <a:extLst>
                  <a:ext uri="{0D108BD9-81ED-4DB2-BD59-A6C34878D82A}">
                    <a16:rowId xmlns:a16="http://schemas.microsoft.com/office/drawing/2014/main" val="1644563899"/>
                  </a:ext>
                </a:extLst>
              </a:tr>
            </a:tbl>
          </a:graphicData>
        </a:graphic>
      </p:graphicFrame>
      <p:sp>
        <p:nvSpPr>
          <p:cNvPr id="14" name="TextBox 13">
            <a:extLst>
              <a:ext uri="{FF2B5EF4-FFF2-40B4-BE49-F238E27FC236}">
                <a16:creationId xmlns:a16="http://schemas.microsoft.com/office/drawing/2014/main" id="{4FD4C717-5836-485F-B305-353244098BDA}"/>
              </a:ext>
            </a:extLst>
          </p:cNvPr>
          <p:cNvSpPr txBox="1"/>
          <p:nvPr/>
        </p:nvSpPr>
        <p:spPr>
          <a:xfrm>
            <a:off x="341246" y="271821"/>
            <a:ext cx="9152943" cy="707886"/>
          </a:xfrm>
          <a:prstGeom prst="rect">
            <a:avLst/>
          </a:prstGeom>
          <a:noFill/>
        </p:spPr>
        <p:txBody>
          <a:bodyPr wrap="square" rtlCol="0">
            <a:spAutoFit/>
          </a:bodyPr>
          <a:lstStyle/>
          <a:p>
            <a:r>
              <a:rPr lang="en-US" sz="4000" dirty="0">
                <a:latin typeface="Cambria" panose="02040503050406030204" pitchFamily="18" charset="0"/>
                <a:ea typeface="Cambria" panose="02040503050406030204" pitchFamily="18" charset="0"/>
              </a:rPr>
              <a:t>Product Line Sales Trend Overview</a:t>
            </a:r>
            <a:endParaRPr lang="en-IN" sz="4000" dirty="0">
              <a:latin typeface="Cambria" panose="02040503050406030204" pitchFamily="18" charset="0"/>
              <a:ea typeface="Cambria" panose="02040503050406030204" pitchFamily="18" charset="0"/>
            </a:endParaRPr>
          </a:p>
        </p:txBody>
      </p:sp>
      <p:sp>
        <p:nvSpPr>
          <p:cNvPr id="15" name="TextBox 14">
            <a:extLst>
              <a:ext uri="{FF2B5EF4-FFF2-40B4-BE49-F238E27FC236}">
                <a16:creationId xmlns:a16="http://schemas.microsoft.com/office/drawing/2014/main" id="{9AD1C2CA-4898-42E6-B0D9-BAD7A3280230}"/>
              </a:ext>
            </a:extLst>
          </p:cNvPr>
          <p:cNvSpPr txBox="1"/>
          <p:nvPr/>
        </p:nvSpPr>
        <p:spPr>
          <a:xfrm>
            <a:off x="345344" y="998551"/>
            <a:ext cx="5493389" cy="461665"/>
          </a:xfrm>
          <a:prstGeom prst="rect">
            <a:avLst/>
          </a:prstGeom>
          <a:noFill/>
        </p:spPr>
        <p:txBody>
          <a:bodyPr wrap="square" rtlCol="0">
            <a:spAutoFit/>
          </a:bodyPr>
          <a:lstStyle/>
          <a:p>
            <a:r>
              <a:rPr lang="en-US" sz="1200" dirty="0">
                <a:latin typeface="Cambria" panose="02040503050406030204" pitchFamily="18" charset="0"/>
                <a:ea typeface="Cambria" panose="02040503050406030204" pitchFamily="18" charset="0"/>
              </a:rPr>
              <a:t>The heatmap below will assist us in identifying the trends in customer spending over the last three months. </a:t>
            </a:r>
            <a:endParaRPr lang="en-IN" sz="1200" dirty="0">
              <a:latin typeface="Cambria" panose="02040503050406030204" pitchFamily="18" charset="0"/>
              <a:ea typeface="Cambria" panose="02040503050406030204" pitchFamily="18" charset="0"/>
            </a:endParaRPr>
          </a:p>
        </p:txBody>
      </p:sp>
      <p:sp>
        <p:nvSpPr>
          <p:cNvPr id="16" name="TextBox 15">
            <a:extLst>
              <a:ext uri="{FF2B5EF4-FFF2-40B4-BE49-F238E27FC236}">
                <a16:creationId xmlns:a16="http://schemas.microsoft.com/office/drawing/2014/main" id="{88A9AB60-B1E5-4AA7-B10D-B2224D082437}"/>
              </a:ext>
            </a:extLst>
          </p:cNvPr>
          <p:cNvSpPr txBox="1"/>
          <p:nvPr/>
        </p:nvSpPr>
        <p:spPr>
          <a:xfrm>
            <a:off x="342101" y="5781332"/>
            <a:ext cx="11512935" cy="461665"/>
          </a:xfrm>
          <a:prstGeom prst="rect">
            <a:avLst/>
          </a:prstGeom>
          <a:noFill/>
        </p:spPr>
        <p:txBody>
          <a:bodyPr wrap="square" rtlCol="0">
            <a:spAutoFit/>
          </a:bodyPr>
          <a:lstStyle/>
          <a:p>
            <a:r>
              <a:rPr lang="en-US" sz="1200" dirty="0">
                <a:latin typeface="Cambria" panose="02040503050406030204" pitchFamily="18" charset="0"/>
                <a:ea typeface="Cambria" panose="02040503050406030204" pitchFamily="18" charset="0"/>
              </a:rPr>
              <a:t>In February, we observed a decline in sales for Home and Lifestyle as well as Sports and Travel categories, resulting in a negative 0.84X drop in revenue compared to the previous month's sales. </a:t>
            </a:r>
            <a:endParaRPr lang="en-IN" sz="12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528633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6C57F8E-D93D-43FC-8EFB-3BCDEB7A1C6C}"/>
              </a:ext>
            </a:extLst>
          </p:cNvPr>
          <p:cNvSpPr/>
          <p:nvPr/>
        </p:nvSpPr>
        <p:spPr>
          <a:xfrm>
            <a:off x="8764621" y="0"/>
            <a:ext cx="3427377"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CAA0BCC9-13FB-4BFA-9CD9-2FA5AE698E2D}"/>
              </a:ext>
            </a:extLst>
          </p:cNvPr>
          <p:cNvSpPr txBox="1"/>
          <p:nvPr/>
        </p:nvSpPr>
        <p:spPr>
          <a:xfrm>
            <a:off x="341246" y="271821"/>
            <a:ext cx="9152943" cy="707886"/>
          </a:xfrm>
          <a:prstGeom prst="rect">
            <a:avLst/>
          </a:prstGeom>
          <a:noFill/>
        </p:spPr>
        <p:txBody>
          <a:bodyPr wrap="square" rtlCol="0">
            <a:spAutoFit/>
          </a:bodyPr>
          <a:lstStyle/>
          <a:p>
            <a:r>
              <a:rPr lang="en-US" sz="4000" dirty="0">
                <a:latin typeface="Cambria" panose="02040503050406030204" pitchFamily="18" charset="0"/>
                <a:ea typeface="Cambria" panose="02040503050406030204" pitchFamily="18" charset="0"/>
              </a:rPr>
              <a:t>Annual Revenue Run Rate Report</a:t>
            </a:r>
          </a:p>
        </p:txBody>
      </p:sp>
      <p:sp>
        <p:nvSpPr>
          <p:cNvPr id="5" name="TextBox 4">
            <a:extLst>
              <a:ext uri="{FF2B5EF4-FFF2-40B4-BE49-F238E27FC236}">
                <a16:creationId xmlns:a16="http://schemas.microsoft.com/office/drawing/2014/main" id="{2483C6F2-BF6B-4737-9BF1-DEFDF2B5C743}"/>
              </a:ext>
            </a:extLst>
          </p:cNvPr>
          <p:cNvSpPr txBox="1"/>
          <p:nvPr/>
        </p:nvSpPr>
        <p:spPr>
          <a:xfrm>
            <a:off x="345344" y="998551"/>
            <a:ext cx="5493389" cy="461665"/>
          </a:xfrm>
          <a:prstGeom prst="rect">
            <a:avLst/>
          </a:prstGeom>
          <a:noFill/>
        </p:spPr>
        <p:txBody>
          <a:bodyPr wrap="square" rtlCol="0">
            <a:spAutoFit/>
          </a:bodyPr>
          <a:lstStyle/>
          <a:p>
            <a:r>
              <a:rPr lang="en-US" sz="1200" dirty="0">
                <a:latin typeface="Cambria" panose="02040503050406030204" pitchFamily="18" charset="0"/>
                <a:ea typeface="Cambria" panose="02040503050406030204" pitchFamily="18" charset="0"/>
              </a:rPr>
              <a:t>Utilizing the average sales figures from the past three months to forecast forthcoming sales numbers.</a:t>
            </a:r>
            <a:endParaRPr lang="en-IN" sz="1200" dirty="0">
              <a:latin typeface="Cambria" panose="02040503050406030204" pitchFamily="18" charset="0"/>
              <a:ea typeface="Cambria" panose="02040503050406030204" pitchFamily="18" charset="0"/>
            </a:endParaRPr>
          </a:p>
        </p:txBody>
      </p:sp>
      <mc:AlternateContent xmlns:mc="http://schemas.openxmlformats.org/markup-compatibility/2006">
        <mc:Choice xmlns:cx1="http://schemas.microsoft.com/office/drawing/2015/9/8/chartex" Requires="cx1">
          <p:graphicFrame>
            <p:nvGraphicFramePr>
              <p:cNvPr id="8" name="Chart 7">
                <a:extLst>
                  <a:ext uri="{FF2B5EF4-FFF2-40B4-BE49-F238E27FC236}">
                    <a16:creationId xmlns:a16="http://schemas.microsoft.com/office/drawing/2014/main" id="{71A50226-B178-4725-8EB5-34394F1F94AF}"/>
                  </a:ext>
                </a:extLst>
              </p:cNvPr>
              <p:cNvGraphicFramePr/>
              <p:nvPr>
                <p:extLst>
                  <p:ext uri="{D42A27DB-BD31-4B8C-83A1-F6EECF244321}">
                    <p14:modId xmlns:p14="http://schemas.microsoft.com/office/powerpoint/2010/main" val="2289822506"/>
                  </p:ext>
                </p:extLst>
              </p:nvPr>
            </p:nvGraphicFramePr>
            <p:xfrm>
              <a:off x="329657" y="1452014"/>
              <a:ext cx="8128000" cy="4715322"/>
            </p:xfrm>
            <a:graphic>
              <a:graphicData uri="http://schemas.microsoft.com/office/drawing/2014/chartex">
                <cx:chart xmlns:cx="http://schemas.microsoft.com/office/drawing/2014/chartex" xmlns:r="http://schemas.openxmlformats.org/officeDocument/2006/relationships" r:id="rId2"/>
              </a:graphicData>
            </a:graphic>
          </p:graphicFrame>
        </mc:Choice>
        <mc:Fallback>
          <p:pic>
            <p:nvPicPr>
              <p:cNvPr id="8" name="Chart 7">
                <a:extLst>
                  <a:ext uri="{FF2B5EF4-FFF2-40B4-BE49-F238E27FC236}">
                    <a16:creationId xmlns:a16="http://schemas.microsoft.com/office/drawing/2014/main" id="{71A50226-B178-4725-8EB5-34394F1F94AF}"/>
                  </a:ext>
                </a:extLst>
              </p:cNvPr>
              <p:cNvPicPr>
                <a:picLocks noGrp="1" noRot="1" noChangeAspect="1" noMove="1" noResize="1" noEditPoints="1" noAdjustHandles="1" noChangeArrowheads="1" noChangeShapeType="1"/>
              </p:cNvPicPr>
              <p:nvPr/>
            </p:nvPicPr>
            <p:blipFill>
              <a:blip r:embed="rId3"/>
              <a:stretch>
                <a:fillRect/>
              </a:stretch>
            </p:blipFill>
            <p:spPr>
              <a:xfrm>
                <a:off x="329657" y="1452014"/>
                <a:ext cx="8128000" cy="4715322"/>
              </a:xfrm>
              <a:prstGeom prst="rect">
                <a:avLst/>
              </a:prstGeom>
            </p:spPr>
          </p:pic>
        </mc:Fallback>
      </mc:AlternateContent>
      <p:sp>
        <p:nvSpPr>
          <p:cNvPr id="12" name="TextBox 11">
            <a:extLst>
              <a:ext uri="{FF2B5EF4-FFF2-40B4-BE49-F238E27FC236}">
                <a16:creationId xmlns:a16="http://schemas.microsoft.com/office/drawing/2014/main" id="{2A39A217-D9BD-4523-BFDC-7D3C102D0F5B}"/>
              </a:ext>
            </a:extLst>
          </p:cNvPr>
          <p:cNvSpPr txBox="1"/>
          <p:nvPr/>
        </p:nvSpPr>
        <p:spPr>
          <a:xfrm>
            <a:off x="8912922" y="1209964"/>
            <a:ext cx="2949417" cy="4770537"/>
          </a:xfrm>
          <a:prstGeom prst="rect">
            <a:avLst/>
          </a:prstGeom>
          <a:noFill/>
        </p:spPr>
        <p:txBody>
          <a:bodyPr wrap="square" rtlCol="0">
            <a:spAutoFit/>
          </a:bodyPr>
          <a:lstStyle/>
          <a:p>
            <a:r>
              <a:rPr lang="en-US" sz="1600" dirty="0">
                <a:latin typeface="Cambria" panose="02040503050406030204" pitchFamily="18" charset="0"/>
                <a:ea typeface="Cambria" panose="02040503050406030204" pitchFamily="18" charset="0"/>
              </a:rPr>
              <a:t>Utilizing ARR metrics, we employed a robust methodology to forecast our forthcoming sales. The results indicate a projected total exceeding ₹9,68,900 by year-end. This analytical approach, based on Annual Recurring Revenue, enhances our ability to make informed strategic decisions and align our business objectives with financial projections. The precision of our predictions underscores our commitment to data-driven decision-making, providing a solid foundation for anticipating and navigating future financial outcomes.</a:t>
            </a:r>
          </a:p>
        </p:txBody>
      </p:sp>
      <p:grpSp>
        <p:nvGrpSpPr>
          <p:cNvPr id="18" name="Group 17">
            <a:extLst>
              <a:ext uri="{FF2B5EF4-FFF2-40B4-BE49-F238E27FC236}">
                <a16:creationId xmlns:a16="http://schemas.microsoft.com/office/drawing/2014/main" id="{9EDB3DBA-E761-43D9-AE86-B3202A53622A}"/>
              </a:ext>
            </a:extLst>
          </p:cNvPr>
          <p:cNvGrpSpPr/>
          <p:nvPr/>
        </p:nvGrpSpPr>
        <p:grpSpPr>
          <a:xfrm>
            <a:off x="752475" y="2324100"/>
            <a:ext cx="5976940" cy="3314700"/>
            <a:chOff x="752475" y="2324100"/>
            <a:chExt cx="5976940" cy="3314700"/>
          </a:xfrm>
        </p:grpSpPr>
        <p:cxnSp>
          <p:nvCxnSpPr>
            <p:cNvPr id="14" name="Straight Connector 13">
              <a:extLst>
                <a:ext uri="{FF2B5EF4-FFF2-40B4-BE49-F238E27FC236}">
                  <a16:creationId xmlns:a16="http://schemas.microsoft.com/office/drawing/2014/main" id="{F89DD2AF-13B1-496E-B5A7-28B3966ABDC9}"/>
                </a:ext>
              </a:extLst>
            </p:cNvPr>
            <p:cNvCxnSpPr>
              <a:cxnSpLocks/>
            </p:cNvCxnSpPr>
            <p:nvPr/>
          </p:nvCxnSpPr>
          <p:spPr>
            <a:xfrm flipV="1">
              <a:off x="752475" y="2324101"/>
              <a:ext cx="0" cy="3314699"/>
            </a:xfrm>
            <a:prstGeom prst="line">
              <a:avLst/>
            </a:prstGeom>
            <a:ln w="127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0148E58-28C2-4185-A81C-06C4B8315835}"/>
                </a:ext>
              </a:extLst>
            </p:cNvPr>
            <p:cNvCxnSpPr>
              <a:cxnSpLocks/>
            </p:cNvCxnSpPr>
            <p:nvPr/>
          </p:nvCxnSpPr>
          <p:spPr>
            <a:xfrm flipH="1">
              <a:off x="752475" y="2324100"/>
              <a:ext cx="5976940" cy="0"/>
            </a:xfrm>
            <a:prstGeom prst="line">
              <a:avLst/>
            </a:prstGeom>
            <a:ln w="127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03C1E3D9-BAB6-41E5-A92A-4AB260FCABD4}"/>
              </a:ext>
            </a:extLst>
          </p:cNvPr>
          <p:cNvSpPr txBox="1"/>
          <p:nvPr/>
        </p:nvSpPr>
        <p:spPr>
          <a:xfrm>
            <a:off x="2808087" y="2047101"/>
            <a:ext cx="2906821" cy="276999"/>
          </a:xfrm>
          <a:prstGeom prst="rect">
            <a:avLst/>
          </a:prstGeom>
          <a:noFill/>
        </p:spPr>
        <p:txBody>
          <a:bodyPr wrap="none" rtlCol="0">
            <a:spAutoFit/>
          </a:bodyPr>
          <a:lstStyle/>
          <a:p>
            <a:r>
              <a:rPr lang="en-US" sz="1200" dirty="0">
                <a:latin typeface="Cambria" panose="02040503050406030204" pitchFamily="18" charset="0"/>
                <a:ea typeface="Cambria" panose="02040503050406030204" pitchFamily="18" charset="0"/>
              </a:rPr>
              <a:t>Predicted Sales Figures For the Year 2019</a:t>
            </a:r>
            <a:endParaRPr lang="en-IN" sz="12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9243845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6B65F55-91BE-4C37-ADA8-4D69C4A02B2E}"/>
              </a:ext>
            </a:extLst>
          </p:cNvPr>
          <p:cNvPicPr>
            <a:picLocks noChangeAspect="1"/>
          </p:cNvPicPr>
          <p:nvPr/>
        </p:nvPicPr>
        <p:blipFill>
          <a:blip r:embed="rId2"/>
          <a:stretch>
            <a:fillRect/>
          </a:stretch>
        </p:blipFill>
        <p:spPr>
          <a:xfrm>
            <a:off x="-2846233" y="-2600325"/>
            <a:ext cx="6854515" cy="6858000"/>
          </a:xfrm>
          <a:prstGeom prst="rect">
            <a:avLst/>
          </a:prstGeom>
        </p:spPr>
      </p:pic>
      <p:pic>
        <p:nvPicPr>
          <p:cNvPr id="3" name="Picture 2">
            <a:extLst>
              <a:ext uri="{FF2B5EF4-FFF2-40B4-BE49-F238E27FC236}">
                <a16:creationId xmlns:a16="http://schemas.microsoft.com/office/drawing/2014/main" id="{E3BACC6A-B3B2-493D-9971-A2882C71A2B9}"/>
              </a:ext>
            </a:extLst>
          </p:cNvPr>
          <p:cNvPicPr>
            <a:picLocks noChangeAspect="1"/>
          </p:cNvPicPr>
          <p:nvPr/>
        </p:nvPicPr>
        <p:blipFill>
          <a:blip r:embed="rId3"/>
          <a:stretch>
            <a:fillRect/>
          </a:stretch>
        </p:blipFill>
        <p:spPr>
          <a:xfrm>
            <a:off x="7835102" y="1584960"/>
            <a:ext cx="6854515" cy="6858000"/>
          </a:xfrm>
          <a:prstGeom prst="rect">
            <a:avLst/>
          </a:prstGeom>
        </p:spPr>
      </p:pic>
      <p:sp>
        <p:nvSpPr>
          <p:cNvPr id="4" name="TextBox 2">
            <a:extLst>
              <a:ext uri="{FF2B5EF4-FFF2-40B4-BE49-F238E27FC236}">
                <a16:creationId xmlns:a16="http://schemas.microsoft.com/office/drawing/2014/main" id="{D330E066-5F6E-42DD-9F52-ED9711D05624}"/>
              </a:ext>
            </a:extLst>
          </p:cNvPr>
          <p:cNvSpPr txBox="1"/>
          <p:nvPr/>
        </p:nvSpPr>
        <p:spPr>
          <a:xfrm>
            <a:off x="3086669" y="2835683"/>
            <a:ext cx="3908246" cy="666914"/>
          </a:xfrm>
          <a:prstGeom prst="rect">
            <a:avLst/>
          </a:prstGeom>
        </p:spPr>
        <p:txBody>
          <a:bodyPr lIns="0" tIns="0" rIns="0" bIns="0" rtlCol="0" anchor="t">
            <a:spAutoFit/>
          </a:bodyPr>
          <a:lstStyle/>
          <a:p>
            <a:pPr>
              <a:lnSpc>
                <a:spcPts val="5626"/>
              </a:lnSpc>
            </a:pPr>
            <a:r>
              <a:rPr lang="en-US" sz="4400" dirty="0">
                <a:solidFill>
                  <a:srgbClr val="000000"/>
                </a:solidFill>
                <a:latin typeface="Cambria" panose="02040503050406030204" pitchFamily="18" charset="0"/>
                <a:ea typeface="Cambria" panose="02040503050406030204" pitchFamily="18" charset="0"/>
              </a:rPr>
              <a:t>Contact Me</a:t>
            </a:r>
          </a:p>
        </p:txBody>
      </p:sp>
      <p:grpSp>
        <p:nvGrpSpPr>
          <p:cNvPr id="12" name="Group 11">
            <a:extLst>
              <a:ext uri="{FF2B5EF4-FFF2-40B4-BE49-F238E27FC236}">
                <a16:creationId xmlns:a16="http://schemas.microsoft.com/office/drawing/2014/main" id="{5D2C928D-FAB1-4335-A950-5399835405B3}"/>
              </a:ext>
            </a:extLst>
          </p:cNvPr>
          <p:cNvGrpSpPr/>
          <p:nvPr/>
        </p:nvGrpSpPr>
        <p:grpSpPr>
          <a:xfrm>
            <a:off x="3086669" y="4748598"/>
            <a:ext cx="5614308" cy="461779"/>
            <a:chOff x="3086669" y="4794194"/>
            <a:chExt cx="5614308" cy="461779"/>
          </a:xfrm>
        </p:grpSpPr>
        <p:sp>
          <p:nvSpPr>
            <p:cNvPr id="6" name="TextBox 4">
              <a:extLst>
                <a:ext uri="{FF2B5EF4-FFF2-40B4-BE49-F238E27FC236}">
                  <a16:creationId xmlns:a16="http://schemas.microsoft.com/office/drawing/2014/main" id="{B75E0C15-2DF7-4D80-B6CE-865DA4F8A936}"/>
                </a:ext>
              </a:extLst>
            </p:cNvPr>
            <p:cNvSpPr txBox="1"/>
            <p:nvPr/>
          </p:nvSpPr>
          <p:spPr>
            <a:xfrm>
              <a:off x="3662516" y="4794194"/>
              <a:ext cx="5038461" cy="363305"/>
            </a:xfrm>
            <a:prstGeom prst="rect">
              <a:avLst/>
            </a:prstGeom>
          </p:spPr>
          <p:txBody>
            <a:bodyPr lIns="0" tIns="0" rIns="0" bIns="0" rtlCol="0" anchor="t">
              <a:spAutoFit/>
            </a:bodyPr>
            <a:lstStyle/>
            <a:p>
              <a:pPr>
                <a:lnSpc>
                  <a:spcPts val="3129"/>
                </a:lnSpc>
              </a:pPr>
              <a:r>
                <a:rPr lang="en-US" sz="2000" dirty="0">
                  <a:solidFill>
                    <a:srgbClr val="000000"/>
                  </a:solidFill>
                  <a:latin typeface="Cambria" panose="02040503050406030204" pitchFamily="18" charset="0"/>
                  <a:ea typeface="Cambria" panose="02040503050406030204" pitchFamily="18" charset="0"/>
                </a:rPr>
                <a:t>sayanjoy17@gmail.com</a:t>
              </a:r>
            </a:p>
          </p:txBody>
        </p:sp>
        <p:sp>
          <p:nvSpPr>
            <p:cNvPr id="7" name="Freeform 6">
              <a:extLst>
                <a:ext uri="{FF2B5EF4-FFF2-40B4-BE49-F238E27FC236}">
                  <a16:creationId xmlns:a16="http://schemas.microsoft.com/office/drawing/2014/main" id="{3F80461E-D6E9-489B-820E-8C64E24188DB}"/>
                </a:ext>
              </a:extLst>
            </p:cNvPr>
            <p:cNvSpPr/>
            <p:nvPr/>
          </p:nvSpPr>
          <p:spPr>
            <a:xfrm>
              <a:off x="3086669" y="4841819"/>
              <a:ext cx="414154" cy="414154"/>
            </a:xfrm>
            <a:custGeom>
              <a:avLst/>
              <a:gdLst/>
              <a:ahLst/>
              <a:cxnLst/>
              <a:rect l="l" t="t" r="r" b="b"/>
              <a:pathLst>
                <a:path w="414154" h="414154">
                  <a:moveTo>
                    <a:pt x="0" y="0"/>
                  </a:moveTo>
                  <a:lnTo>
                    <a:pt x="414153" y="0"/>
                  </a:lnTo>
                  <a:lnTo>
                    <a:pt x="414153" y="414153"/>
                  </a:lnTo>
                  <a:lnTo>
                    <a:pt x="0" y="4141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grpSp>
        <p:nvGrpSpPr>
          <p:cNvPr id="13" name="Group 12">
            <a:extLst>
              <a:ext uri="{FF2B5EF4-FFF2-40B4-BE49-F238E27FC236}">
                <a16:creationId xmlns:a16="http://schemas.microsoft.com/office/drawing/2014/main" id="{16D002CB-ACA7-4FF7-B228-D2E1AFA6C290}"/>
              </a:ext>
            </a:extLst>
          </p:cNvPr>
          <p:cNvGrpSpPr/>
          <p:nvPr/>
        </p:nvGrpSpPr>
        <p:grpSpPr>
          <a:xfrm>
            <a:off x="3086669" y="5344781"/>
            <a:ext cx="5614308" cy="461779"/>
            <a:chOff x="3086669" y="5344781"/>
            <a:chExt cx="5614308" cy="461779"/>
          </a:xfrm>
        </p:grpSpPr>
        <p:sp>
          <p:nvSpPr>
            <p:cNvPr id="5" name="TextBox 3">
              <a:hlinkClick r:id="rId6"/>
              <a:extLst>
                <a:ext uri="{FF2B5EF4-FFF2-40B4-BE49-F238E27FC236}">
                  <a16:creationId xmlns:a16="http://schemas.microsoft.com/office/drawing/2014/main" id="{FF1C9BED-39CF-42D0-9C1F-4B0706C9B01C}"/>
                </a:ext>
              </a:extLst>
            </p:cNvPr>
            <p:cNvSpPr txBox="1"/>
            <p:nvPr/>
          </p:nvSpPr>
          <p:spPr>
            <a:xfrm>
              <a:off x="3662516" y="5344781"/>
              <a:ext cx="5038461" cy="363305"/>
            </a:xfrm>
            <a:prstGeom prst="rect">
              <a:avLst/>
            </a:prstGeom>
          </p:spPr>
          <p:txBody>
            <a:bodyPr lIns="0" tIns="0" rIns="0" bIns="0" rtlCol="0" anchor="t">
              <a:spAutoFit/>
            </a:bodyPr>
            <a:lstStyle/>
            <a:p>
              <a:pPr>
                <a:lnSpc>
                  <a:spcPts val="3129"/>
                </a:lnSpc>
              </a:pPr>
              <a:r>
                <a:rPr lang="en-US" sz="2000" dirty="0">
                  <a:solidFill>
                    <a:srgbClr val="000000"/>
                  </a:solidFill>
                  <a:latin typeface="Cambria" panose="02040503050406030204" pitchFamily="18" charset="0"/>
                  <a:ea typeface="Cambria" panose="02040503050406030204" pitchFamily="18" charset="0"/>
                </a:rPr>
                <a:t>https://github.com/Sayanjoy2</a:t>
              </a:r>
            </a:p>
          </p:txBody>
        </p:sp>
        <p:sp>
          <p:nvSpPr>
            <p:cNvPr id="8" name="Freeform 7">
              <a:extLst>
                <a:ext uri="{FF2B5EF4-FFF2-40B4-BE49-F238E27FC236}">
                  <a16:creationId xmlns:a16="http://schemas.microsoft.com/office/drawing/2014/main" id="{4132FAB6-CC5D-407E-82AA-2A5058E511B9}"/>
                </a:ext>
              </a:extLst>
            </p:cNvPr>
            <p:cNvSpPr/>
            <p:nvPr/>
          </p:nvSpPr>
          <p:spPr>
            <a:xfrm>
              <a:off x="3086669" y="5392406"/>
              <a:ext cx="413968" cy="414154"/>
            </a:xfrm>
            <a:custGeom>
              <a:avLst/>
              <a:gdLst/>
              <a:ahLst/>
              <a:cxnLst/>
              <a:rect l="l" t="t" r="r" b="b"/>
              <a:pathLst>
                <a:path w="413968" h="414154">
                  <a:moveTo>
                    <a:pt x="0" y="0"/>
                  </a:moveTo>
                  <a:lnTo>
                    <a:pt x="413967" y="0"/>
                  </a:lnTo>
                  <a:lnTo>
                    <a:pt x="413967" y="414154"/>
                  </a:lnTo>
                  <a:lnTo>
                    <a:pt x="0" y="41415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sp>
        <p:nvSpPr>
          <p:cNvPr id="9" name="TextBox 9">
            <a:extLst>
              <a:ext uri="{FF2B5EF4-FFF2-40B4-BE49-F238E27FC236}">
                <a16:creationId xmlns:a16="http://schemas.microsoft.com/office/drawing/2014/main" id="{1987C955-79D0-400C-8B88-20CAEBF8A457}"/>
              </a:ext>
            </a:extLst>
          </p:cNvPr>
          <p:cNvSpPr txBox="1"/>
          <p:nvPr/>
        </p:nvSpPr>
        <p:spPr>
          <a:xfrm>
            <a:off x="3086669" y="3636999"/>
            <a:ext cx="2769366" cy="479490"/>
          </a:xfrm>
          <a:prstGeom prst="rect">
            <a:avLst/>
          </a:prstGeom>
        </p:spPr>
        <p:txBody>
          <a:bodyPr lIns="0" tIns="0" rIns="0" bIns="0" rtlCol="0" anchor="t">
            <a:spAutoFit/>
          </a:bodyPr>
          <a:lstStyle/>
          <a:p>
            <a:pPr>
              <a:lnSpc>
                <a:spcPts val="4088"/>
              </a:lnSpc>
            </a:pPr>
            <a:r>
              <a:rPr lang="en-US" sz="2800" dirty="0">
                <a:solidFill>
                  <a:srgbClr val="000000"/>
                </a:solidFill>
                <a:latin typeface="Cambria" panose="02040503050406030204" pitchFamily="18" charset="0"/>
                <a:ea typeface="Cambria" panose="02040503050406030204" pitchFamily="18" charset="0"/>
              </a:rPr>
              <a:t>Sayan Karmakar</a:t>
            </a:r>
          </a:p>
        </p:txBody>
      </p:sp>
      <p:sp>
        <p:nvSpPr>
          <p:cNvPr id="10" name="TextBox 10">
            <a:extLst>
              <a:ext uri="{FF2B5EF4-FFF2-40B4-BE49-F238E27FC236}">
                <a16:creationId xmlns:a16="http://schemas.microsoft.com/office/drawing/2014/main" id="{ABBD056D-DC81-4DA1-939E-54C1883FBCF0}"/>
              </a:ext>
            </a:extLst>
          </p:cNvPr>
          <p:cNvSpPr txBox="1"/>
          <p:nvPr/>
        </p:nvSpPr>
        <p:spPr>
          <a:xfrm>
            <a:off x="3086669" y="4250891"/>
            <a:ext cx="3689072" cy="363305"/>
          </a:xfrm>
          <a:prstGeom prst="rect">
            <a:avLst/>
          </a:prstGeom>
        </p:spPr>
        <p:txBody>
          <a:bodyPr wrap="square" lIns="0" tIns="0" rIns="0" bIns="0" rtlCol="0" anchor="t">
            <a:spAutoFit/>
          </a:bodyPr>
          <a:lstStyle/>
          <a:p>
            <a:pPr marL="0" lvl="0" indent="0" algn="l">
              <a:lnSpc>
                <a:spcPts val="3129"/>
              </a:lnSpc>
              <a:spcBef>
                <a:spcPct val="0"/>
              </a:spcBef>
            </a:pPr>
            <a:r>
              <a:rPr lang="en-US" sz="2000" u="none" strike="noStrike" dirty="0">
                <a:solidFill>
                  <a:srgbClr val="000000"/>
                </a:solidFill>
                <a:latin typeface="Cambria" panose="02040503050406030204" pitchFamily="18" charset="0"/>
                <a:ea typeface="Cambria" panose="02040503050406030204" pitchFamily="18" charset="0"/>
              </a:rPr>
              <a:t>Data Visualization Analyst</a:t>
            </a:r>
          </a:p>
        </p:txBody>
      </p:sp>
      <p:sp>
        <p:nvSpPr>
          <p:cNvPr id="11" name="TextBox 15">
            <a:extLst>
              <a:ext uri="{FF2B5EF4-FFF2-40B4-BE49-F238E27FC236}">
                <a16:creationId xmlns:a16="http://schemas.microsoft.com/office/drawing/2014/main" id="{07E5C0D4-E3B5-4A60-9024-7640E8C263DD}"/>
              </a:ext>
            </a:extLst>
          </p:cNvPr>
          <p:cNvSpPr txBox="1"/>
          <p:nvPr/>
        </p:nvSpPr>
        <p:spPr>
          <a:xfrm>
            <a:off x="3086669" y="1219080"/>
            <a:ext cx="8460437" cy="1482201"/>
          </a:xfrm>
          <a:prstGeom prst="rect">
            <a:avLst/>
          </a:prstGeom>
        </p:spPr>
        <p:txBody>
          <a:bodyPr lIns="0" tIns="0" rIns="0" bIns="0" rtlCol="0" anchor="t">
            <a:spAutoFit/>
          </a:bodyPr>
          <a:lstStyle/>
          <a:p>
            <a:pPr>
              <a:lnSpc>
                <a:spcPts val="12508"/>
              </a:lnSpc>
            </a:pPr>
            <a:r>
              <a:rPr lang="en-US" sz="9600" dirty="0">
                <a:solidFill>
                  <a:srgbClr val="000000"/>
                </a:solidFill>
                <a:latin typeface="Cambria" panose="02040503050406030204" pitchFamily="18" charset="0"/>
                <a:ea typeface="Cambria" panose="02040503050406030204" pitchFamily="18" charset="0"/>
              </a:rPr>
              <a:t>Thank you</a:t>
            </a:r>
          </a:p>
        </p:txBody>
      </p:sp>
    </p:spTree>
    <p:extLst>
      <p:ext uri="{BB962C8B-B14F-4D97-AF65-F5344CB8AC3E}">
        <p14:creationId xmlns:p14="http://schemas.microsoft.com/office/powerpoint/2010/main" val="9543425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278</TotalTime>
  <Words>550</Words>
  <Application>Microsoft Office PowerPoint</Application>
  <PresentationFormat>Widescreen</PresentationFormat>
  <Paragraphs>86</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Cambria</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Sayan Karmakar</dc:creator>
  <cp:lastModifiedBy>Sayan Karmakar</cp:lastModifiedBy>
  <cp:revision>45</cp:revision>
  <dcterms:created xsi:type="dcterms:W3CDTF">2024-01-30T10:24:04Z</dcterms:created>
  <dcterms:modified xsi:type="dcterms:W3CDTF">2024-01-30T16:58:06Z</dcterms:modified>
</cp:coreProperties>
</file>

<file path=docProps/thumbnail.jpeg>
</file>